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270" r:id="rId3"/>
    <p:sldId id="273" r:id="rId4"/>
    <p:sldId id="257" r:id="rId5"/>
    <p:sldId id="322" r:id="rId6"/>
    <p:sldId id="274" r:id="rId7"/>
    <p:sldId id="258" r:id="rId8"/>
    <p:sldId id="300" r:id="rId9"/>
    <p:sldId id="271" r:id="rId10"/>
    <p:sldId id="260" r:id="rId11"/>
    <p:sldId id="295" r:id="rId12"/>
    <p:sldId id="294" r:id="rId13"/>
    <p:sldId id="296" r:id="rId14"/>
    <p:sldId id="297" r:id="rId15"/>
    <p:sldId id="299" r:id="rId16"/>
    <p:sldId id="298" r:id="rId17"/>
    <p:sldId id="272" r:id="rId18"/>
    <p:sldId id="314" r:id="rId19"/>
    <p:sldId id="261" r:id="rId20"/>
    <p:sldId id="303" r:id="rId21"/>
    <p:sldId id="305" r:id="rId22"/>
    <p:sldId id="275" r:id="rId23"/>
    <p:sldId id="307" r:id="rId24"/>
    <p:sldId id="276" r:id="rId25"/>
    <p:sldId id="286" r:id="rId26"/>
    <p:sldId id="277" r:id="rId27"/>
    <p:sldId id="280" r:id="rId28"/>
    <p:sldId id="278" r:id="rId29"/>
    <p:sldId id="281" r:id="rId30"/>
    <p:sldId id="279" r:id="rId31"/>
    <p:sldId id="282" r:id="rId32"/>
    <p:sldId id="283" r:id="rId33"/>
    <p:sldId id="284" r:id="rId34"/>
    <p:sldId id="285" r:id="rId35"/>
    <p:sldId id="289" r:id="rId36"/>
    <p:sldId id="290" r:id="rId37"/>
    <p:sldId id="291" r:id="rId38"/>
    <p:sldId id="316" r:id="rId39"/>
    <p:sldId id="292" r:id="rId40"/>
    <p:sldId id="301" r:id="rId41"/>
    <p:sldId id="302" r:id="rId42"/>
    <p:sldId id="318" r:id="rId43"/>
    <p:sldId id="319" r:id="rId44"/>
    <p:sldId id="320" r:id="rId45"/>
    <p:sldId id="321" r:id="rId46"/>
    <p:sldId id="308" r:id="rId47"/>
    <p:sldId id="262" r:id="rId48"/>
    <p:sldId id="311" r:id="rId49"/>
    <p:sldId id="288" r:id="rId50"/>
    <p:sldId id="312" r:id="rId51"/>
    <p:sldId id="263" r:id="rId52"/>
    <p:sldId id="264" r:id="rId53"/>
    <p:sldId id="266" r:id="rId54"/>
    <p:sldId id="309" r:id="rId55"/>
    <p:sldId id="310" r:id="rId56"/>
    <p:sldId id="265" r:id="rId57"/>
    <p:sldId id="324" r:id="rId58"/>
    <p:sldId id="326" r:id="rId59"/>
    <p:sldId id="325" r:id="rId60"/>
    <p:sldId id="268" r:id="rId61"/>
    <p:sldId id="269" r:id="rId62"/>
    <p:sldId id="287" r:id="rId63"/>
    <p:sldId id="315" r:id="rId64"/>
    <p:sldId id="323" r:id="rId65"/>
    <p:sldId id="313" r:id="rId66"/>
    <p:sldId id="267" r:id="rId6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A9B810-417F-58F7-7123-9811658F664B}" v="854" dt="2025-03-20T23:19:29.5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3342" autoAdjust="0"/>
  </p:normalViewPr>
  <p:slideViewPr>
    <p:cSldViewPr snapToGrid="0">
      <p:cViewPr varScale="1">
        <p:scale>
          <a:sx n="79" d="100"/>
          <a:sy n="79" d="100"/>
        </p:scale>
        <p:origin x="-138" y="-78"/>
      </p:cViewPr>
      <p:guideLst>
        <p:guide orient="horz" pos="2160"/>
        <p:guide pos="3840"/>
      </p:guideLst>
    </p:cSldViewPr>
  </p:slideViewPr>
  <p:outlineViewPr>
    <p:cViewPr>
      <p:scale>
        <a:sx n="33" d="100"/>
        <a:sy n="33" d="100"/>
      </p:scale>
      <p:origin x="48" y="12186"/>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95D3A8-5E36-44B4-8CCB-55FC70CA991C}" type="datetimeFigureOut">
              <a:rPr lang="it-IT" smtClean="0"/>
              <a:pPr/>
              <a:t>14/05/2025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424F36-B747-4F48-A3AD-B6F5C859806B}" type="slidenum">
              <a:rPr lang="it-IT" smtClean="0"/>
              <a:pPr/>
              <a:t>‹N›</a:t>
            </a:fld>
            <a:endParaRPr lang="it-IT"/>
          </a:p>
        </p:txBody>
      </p:sp>
    </p:spTree>
    <p:extLst>
      <p:ext uri="{BB962C8B-B14F-4D97-AF65-F5344CB8AC3E}">
        <p14:creationId xmlns:p14="http://schemas.microsoft.com/office/powerpoint/2010/main" xmlns="" val="3938266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5</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a:t>I sistemi sanitari devono concentrarsi sul raggiungimento di popolazioni specifiche per ottenere un progresso equo contro le infezioni sessualmente trasmissibili, tenendo conto delle variazioni di incidenza e prevalenza, dei comportamenti sessuali e dei contesti locali. Le popolazioni prioritarie in molti contesti includono ragazze e ragazzi adolescenti, giovani, prostitute e i loro clienti, uomini che hanno rapporti sessuali con uomini, persone </a:t>
            </a:r>
            <a:r>
              <a:rPr lang="it-IT" dirty="0" err="1"/>
              <a:t>transgender</a:t>
            </a:r>
            <a:r>
              <a:rPr lang="it-IT" dirty="0"/>
              <a:t>, persone affette da HIV, persone affette da altre infezioni sessualmente trasmissibili e donne incinte. Altri gruppi che sono particolarmente vulnerabili alle infezioni sessualmente trasmissibili in molti contesti includono persone che hanno subito violenza di genere, popolazioni indigene, bambini e giovani che vivono per strada, persone colpite da conflitti e disordini civili e persone con disabilità.</a:t>
            </a:r>
          </a:p>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28</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lnSpcReduction="10000"/>
          </a:bodyPr>
          <a:lstStyle/>
          <a:p>
            <a:r>
              <a:rPr lang="it-IT" sz="1200" b="0" i="0" kern="1200" dirty="0" smtClean="0">
                <a:solidFill>
                  <a:schemeClr val="tx1"/>
                </a:solidFill>
                <a:effectLst/>
                <a:latin typeface="+mn-lt"/>
                <a:ea typeface="+mn-ea"/>
                <a:cs typeface="+mn-cs"/>
              </a:rPr>
              <a:t>la </a:t>
            </a:r>
            <a:r>
              <a:rPr lang="it-IT" sz="1200" b="0" i="0" kern="1200" dirty="0" err="1">
                <a:solidFill>
                  <a:schemeClr val="tx1"/>
                </a:solidFill>
                <a:effectLst/>
                <a:latin typeface="+mn-lt"/>
                <a:ea typeface="+mn-ea"/>
                <a:cs typeface="+mn-cs"/>
              </a:rPr>
              <a:t>PrEP</a:t>
            </a:r>
            <a:r>
              <a:rPr lang="it-IT" sz="1200" b="0" i="0" kern="1200" dirty="0">
                <a:solidFill>
                  <a:schemeClr val="tx1"/>
                </a:solidFill>
                <a:effectLst/>
                <a:latin typeface="+mn-lt"/>
                <a:ea typeface="+mn-ea"/>
                <a:cs typeface="+mn-cs"/>
              </a:rPr>
              <a:t> </a:t>
            </a:r>
            <a:r>
              <a:rPr lang="it-IT" sz="1200" b="1" i="0" kern="1200" dirty="0">
                <a:solidFill>
                  <a:schemeClr val="tx1"/>
                </a:solidFill>
                <a:effectLst/>
                <a:latin typeface="+mn-lt"/>
                <a:ea typeface="+mn-ea"/>
                <a:cs typeface="+mn-cs"/>
              </a:rPr>
              <a:t>NON</a:t>
            </a:r>
            <a:r>
              <a:rPr lang="it-IT" sz="1200" b="0" i="0" kern="1200" dirty="0">
                <a:solidFill>
                  <a:schemeClr val="tx1"/>
                </a:solidFill>
                <a:effectLst/>
                <a:latin typeface="+mn-lt"/>
                <a:ea typeface="+mn-ea"/>
                <a:cs typeface="+mn-cs"/>
              </a:rPr>
              <a:t> è indicata a </a:t>
            </a:r>
            <a:r>
              <a:rPr lang="it-IT" sz="1200" b="1" i="0" kern="1200" dirty="0">
                <a:solidFill>
                  <a:schemeClr val="tx1"/>
                </a:solidFill>
                <a:effectLst/>
                <a:latin typeface="+mn-lt"/>
                <a:ea typeface="+mn-ea"/>
                <a:cs typeface="+mn-cs"/>
              </a:rPr>
              <a:t>chi utilizza sempre il profilattico</a:t>
            </a:r>
            <a:r>
              <a:rPr lang="it-IT" sz="1200" b="0" i="0" kern="1200" dirty="0">
                <a:solidFill>
                  <a:schemeClr val="tx1"/>
                </a:solidFill>
                <a:effectLst/>
                <a:latin typeface="+mn-lt"/>
                <a:ea typeface="+mn-ea"/>
                <a:cs typeface="+mn-cs"/>
              </a:rPr>
              <a:t> per proteggere i rapporti sessuali, né ai/alle partner sessuali delle persone con HIV che seguono regolarmente la terapia e hanno la </a:t>
            </a:r>
            <a:r>
              <a:rPr lang="it-IT" sz="1200" b="1" i="0" kern="1200" dirty="0">
                <a:solidFill>
                  <a:schemeClr val="tx1"/>
                </a:solidFill>
                <a:effectLst/>
                <a:latin typeface="+mn-lt"/>
                <a:ea typeface="+mn-ea"/>
                <a:cs typeface="+mn-cs"/>
              </a:rPr>
              <a:t>carica virale </a:t>
            </a:r>
            <a:r>
              <a:rPr lang="it-IT" sz="1200" b="1" i="0" kern="1200" dirty="0" err="1">
                <a:solidFill>
                  <a:schemeClr val="tx1"/>
                </a:solidFill>
                <a:effectLst/>
                <a:latin typeface="+mn-lt"/>
                <a:ea typeface="+mn-ea"/>
                <a:cs typeface="+mn-cs"/>
              </a:rPr>
              <a:t>irrilevabile</a:t>
            </a:r>
            <a:r>
              <a:rPr lang="it-IT" sz="1200" b="1" i="0" kern="1200" dirty="0">
                <a:solidFill>
                  <a:schemeClr val="tx1"/>
                </a:solidFill>
                <a:effectLst/>
                <a:latin typeface="+mn-lt"/>
                <a:ea typeface="+mn-ea"/>
                <a:cs typeface="+mn-cs"/>
              </a:rPr>
              <a:t>.</a:t>
            </a:r>
          </a:p>
          <a:p>
            <a:r>
              <a:rPr lang="it-IT" sz="1200" b="0" i="0" kern="1200" dirty="0">
                <a:solidFill>
                  <a:schemeClr val="tx1"/>
                </a:solidFill>
                <a:effectLst/>
                <a:latin typeface="+mn-lt"/>
                <a:ea typeface="+mn-ea"/>
                <a:cs typeface="+mn-cs"/>
              </a:rPr>
              <a:t>Prima di iniziare la </a:t>
            </a:r>
            <a:r>
              <a:rPr lang="it-IT" sz="1200" b="0" i="0" kern="1200" dirty="0" err="1">
                <a:solidFill>
                  <a:schemeClr val="tx1"/>
                </a:solidFill>
                <a:effectLst/>
                <a:latin typeface="+mn-lt"/>
                <a:ea typeface="+mn-ea"/>
                <a:cs typeface="+mn-cs"/>
              </a:rPr>
              <a:t>PrEP</a:t>
            </a:r>
            <a:r>
              <a:rPr lang="it-IT" sz="1200" b="0" i="0" kern="1200" dirty="0">
                <a:solidFill>
                  <a:schemeClr val="tx1"/>
                </a:solidFill>
                <a:effectLst/>
                <a:latin typeface="+mn-lt"/>
                <a:ea typeface="+mn-ea"/>
                <a:cs typeface="+mn-cs"/>
              </a:rPr>
              <a:t> è dunque necessario essere certi di non avere l’HIV: è quindi prevista l’effettuazione preliminare di un </a:t>
            </a:r>
            <a:r>
              <a:rPr lang="it-IT" sz="1200" b="1" i="0" kern="1200" dirty="0">
                <a:solidFill>
                  <a:schemeClr val="tx1"/>
                </a:solidFill>
                <a:effectLst/>
                <a:latin typeface="+mn-lt"/>
                <a:ea typeface="+mn-ea"/>
                <a:cs typeface="+mn-cs"/>
              </a:rPr>
              <a:t>test per l’HIV</a:t>
            </a:r>
            <a:r>
              <a:rPr lang="it-IT" sz="1200" b="0" i="0" kern="1200" dirty="0">
                <a:solidFill>
                  <a:schemeClr val="tx1"/>
                </a:solidFill>
                <a:effectLst/>
                <a:latin typeface="+mn-lt"/>
                <a:ea typeface="+mn-ea"/>
                <a:cs typeface="+mn-cs"/>
              </a:rPr>
              <a:t> di quarta generazione, che dovrà essere poi ripetuto regolarmente per tutto il periodo della profilassi. L’assunzione della </a:t>
            </a:r>
            <a:r>
              <a:rPr lang="it-IT" sz="1200" b="0" i="0" kern="1200" dirty="0" err="1">
                <a:solidFill>
                  <a:schemeClr val="tx1"/>
                </a:solidFill>
                <a:effectLst/>
                <a:latin typeface="+mn-lt"/>
                <a:ea typeface="+mn-ea"/>
                <a:cs typeface="+mn-cs"/>
              </a:rPr>
              <a:t>PrEP</a:t>
            </a:r>
            <a:r>
              <a:rPr lang="it-IT" sz="1200" b="0" i="0" kern="1200" dirty="0">
                <a:solidFill>
                  <a:schemeClr val="tx1"/>
                </a:solidFill>
                <a:effectLst/>
                <a:latin typeface="+mn-lt"/>
                <a:ea typeface="+mn-ea"/>
                <a:cs typeface="+mn-cs"/>
              </a:rPr>
              <a:t> in una persona che ha già l’HIV, potrebbe generare delle </a:t>
            </a:r>
            <a:r>
              <a:rPr lang="it-IT" sz="1200" b="1" i="0" kern="1200" dirty="0">
                <a:solidFill>
                  <a:schemeClr val="tx1"/>
                </a:solidFill>
                <a:effectLst/>
                <a:latin typeface="+mn-lt"/>
                <a:ea typeface="+mn-ea"/>
                <a:cs typeface="+mn-cs"/>
              </a:rPr>
              <a:t>resistenze ai farmaci</a:t>
            </a:r>
            <a:r>
              <a:rPr lang="it-IT" sz="1200" b="0" i="0" kern="1200" dirty="0">
                <a:solidFill>
                  <a:schemeClr val="tx1"/>
                </a:solidFill>
                <a:effectLst/>
                <a:latin typeface="+mn-lt"/>
                <a:ea typeface="+mn-ea"/>
                <a:cs typeface="+mn-cs"/>
              </a:rPr>
              <a:t> che non potrebbero poi più essere utilizzati come terapia </a:t>
            </a:r>
            <a:r>
              <a:rPr lang="it-IT" sz="1200" b="0" i="0" kern="1200" dirty="0" err="1">
                <a:solidFill>
                  <a:schemeClr val="tx1"/>
                </a:solidFill>
                <a:effectLst/>
                <a:latin typeface="+mn-lt"/>
                <a:ea typeface="+mn-ea"/>
                <a:cs typeface="+mn-cs"/>
              </a:rPr>
              <a:t>anti-HIV</a:t>
            </a:r>
            <a:r>
              <a:rPr lang="it-IT" sz="1200" b="0" i="0" kern="1200" dirty="0">
                <a:solidFill>
                  <a:schemeClr val="tx1"/>
                </a:solidFill>
                <a:effectLst/>
                <a:latin typeface="+mn-lt"/>
                <a:ea typeface="+mn-ea"/>
                <a:cs typeface="+mn-cs"/>
              </a:rPr>
              <a:t>.</a:t>
            </a:r>
          </a:p>
          <a:p>
            <a:r>
              <a:rPr lang="it-IT" dirty="0" smtClean="0"/>
              <a:t>in </a:t>
            </a:r>
            <a:r>
              <a:rPr lang="it-IT" dirty="0"/>
              <a:t>tutti i documenti le popolazioni target sono indicate in MSM, TGW (donne </a:t>
            </a:r>
            <a:r>
              <a:rPr lang="it-IT" dirty="0" err="1"/>
              <a:t>transgender</a:t>
            </a:r>
            <a:r>
              <a:rPr lang="it-IT" dirty="0"/>
              <a:t> che fanno sesso con uomini) e uomini e donne eterosessuali ad alto rischio. Non tutti i documenti raccomandano la </a:t>
            </a:r>
            <a:r>
              <a:rPr lang="it-IT" dirty="0" err="1"/>
              <a:t>PrEP</a:t>
            </a:r>
            <a:r>
              <a:rPr lang="it-IT" dirty="0"/>
              <a:t> nelle persone che fanno uso di sostanze per via iniettiva (PWID), mentre le linee-guida italiane raccomandano tale </a:t>
            </a:r>
            <a:r>
              <a:rPr lang="it-IT" dirty="0" smtClean="0"/>
              <a:t>strategia, </a:t>
            </a:r>
            <a:r>
              <a:rPr lang="it-IT" dirty="0"/>
              <a:t>oltre che nei partner di soggetti </a:t>
            </a:r>
            <a:r>
              <a:rPr lang="it-IT" dirty="0" err="1"/>
              <a:t>HIV-positivi</a:t>
            </a:r>
            <a:r>
              <a:rPr lang="it-IT" dirty="0"/>
              <a:t> (limitatamente alle fasi di replicazione virale attiva del partner positivo), anche nelle donne </a:t>
            </a:r>
            <a:r>
              <a:rPr lang="it-IT" dirty="0" err="1"/>
              <a:t>HIV-negative</a:t>
            </a:r>
            <a:r>
              <a:rPr lang="it-IT" dirty="0"/>
              <a:t> in coppie HIV </a:t>
            </a:r>
            <a:r>
              <a:rPr lang="it-IT" dirty="0" err="1"/>
              <a:t>sierodiscordanti</a:t>
            </a:r>
            <a:r>
              <a:rPr lang="it-IT" dirty="0"/>
              <a:t> al momento del concepimento. Tutti i documenti raccomandano di utilizzare la </a:t>
            </a:r>
            <a:r>
              <a:rPr lang="it-IT" dirty="0" err="1"/>
              <a:t>PrEP</a:t>
            </a:r>
            <a:r>
              <a:rPr lang="it-IT" dirty="0"/>
              <a:t> in combinazione con altre strategie preventive. I soggetti che accedono a un programma </a:t>
            </a:r>
            <a:r>
              <a:rPr lang="it-IT" dirty="0" err="1"/>
              <a:t>PrEP</a:t>
            </a:r>
            <a:r>
              <a:rPr lang="it-IT" dirty="0"/>
              <a:t> devono seguire un piano di monitoraggio, sia del test HIV che dei parametri di laboratorio validi al fine di controllare eventuali effetti tossici, che del livello di aderenza alla </a:t>
            </a:r>
            <a:r>
              <a:rPr lang="it-IT" dirty="0" err="1"/>
              <a:t>PrEP</a:t>
            </a:r>
            <a:r>
              <a:rPr lang="it-IT" dirty="0"/>
              <a:t> durante il trattamento.</a:t>
            </a:r>
          </a:p>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35</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i="0" kern="1200" dirty="0">
                <a:solidFill>
                  <a:schemeClr val="tx1"/>
                </a:solidFill>
                <a:latin typeface="+mn-lt"/>
                <a:ea typeface="+mn-ea"/>
                <a:cs typeface="+mn-cs"/>
              </a:rPr>
              <a:t>Un rapporto urgente dell'Ufficio regionale per l'Europa dell'OMS rivela che l'uso del preservativo tra gli adolescenti sessualmente attivi è diminuito in modo significativo dal 2014, con tassi di sesso non protetto </a:t>
            </a:r>
            <a:r>
              <a:rPr lang="it-IT" sz="1200" b="0" i="0" kern="1200" dirty="0" err="1">
                <a:solidFill>
                  <a:schemeClr val="tx1"/>
                </a:solidFill>
                <a:latin typeface="+mn-lt"/>
                <a:ea typeface="+mn-ea"/>
                <a:cs typeface="+mn-cs"/>
              </a:rPr>
              <a:t>preoccupantemente</a:t>
            </a:r>
            <a:r>
              <a:rPr lang="it-IT" sz="1200" b="0" i="0" kern="1200" dirty="0">
                <a:solidFill>
                  <a:schemeClr val="tx1"/>
                </a:solidFill>
                <a:latin typeface="+mn-lt"/>
                <a:ea typeface="+mn-ea"/>
                <a:cs typeface="+mn-cs"/>
              </a:rPr>
              <a:t> elevati. Ciò sta esponendo i giovani a un rischio significativo di infezioni sessualmente trasmissibili (IST) e gravidanze indesiderate. I nuovi dati sono stati pubblicati come parte dello studio </a:t>
            </a:r>
            <a:r>
              <a:rPr lang="it-IT" sz="1200" b="0" i="0" kern="1200" dirty="0" err="1">
                <a:solidFill>
                  <a:schemeClr val="tx1"/>
                </a:solidFill>
                <a:latin typeface="+mn-lt"/>
                <a:ea typeface="+mn-ea"/>
                <a:cs typeface="+mn-cs"/>
              </a:rPr>
              <a:t>multi-parte</a:t>
            </a:r>
            <a:r>
              <a:rPr lang="it-IT" sz="1200" b="0" i="0" kern="1200" dirty="0">
                <a:solidFill>
                  <a:schemeClr val="tx1"/>
                </a:solidFill>
                <a:latin typeface="+mn-lt"/>
                <a:ea typeface="+mn-ea"/>
                <a:cs typeface="+mn-cs"/>
              </a:rPr>
              <a:t> </a:t>
            </a:r>
            <a:r>
              <a:rPr lang="it-IT" sz="1200" b="0" i="0" kern="1200" dirty="0" err="1">
                <a:solidFill>
                  <a:schemeClr val="tx1"/>
                </a:solidFill>
                <a:latin typeface="+mn-lt"/>
                <a:ea typeface="+mn-ea"/>
                <a:cs typeface="+mn-cs"/>
              </a:rPr>
              <a:t>Health</a:t>
            </a:r>
            <a:r>
              <a:rPr lang="it-IT" sz="1200" b="0" i="0" kern="1200" dirty="0">
                <a:solidFill>
                  <a:schemeClr val="tx1"/>
                </a:solidFill>
                <a:latin typeface="+mn-lt"/>
                <a:ea typeface="+mn-ea"/>
                <a:cs typeface="+mn-cs"/>
              </a:rPr>
              <a:t> </a:t>
            </a:r>
            <a:r>
              <a:rPr lang="it-IT" sz="1200" b="0" i="0" kern="1200" dirty="0" err="1">
                <a:solidFill>
                  <a:schemeClr val="tx1"/>
                </a:solidFill>
                <a:latin typeface="+mn-lt"/>
                <a:ea typeface="+mn-ea"/>
                <a:cs typeface="+mn-cs"/>
              </a:rPr>
              <a:t>Behaviour</a:t>
            </a:r>
            <a:r>
              <a:rPr lang="it-IT" sz="1200" b="0" i="0" kern="1200" dirty="0">
                <a:solidFill>
                  <a:schemeClr val="tx1"/>
                </a:solidFill>
                <a:latin typeface="+mn-lt"/>
                <a:ea typeface="+mn-ea"/>
                <a:cs typeface="+mn-cs"/>
              </a:rPr>
              <a:t> in </a:t>
            </a:r>
            <a:r>
              <a:rPr lang="it-IT" sz="1200" b="0" i="0" kern="1200" dirty="0" err="1">
                <a:solidFill>
                  <a:schemeClr val="tx1"/>
                </a:solidFill>
                <a:latin typeface="+mn-lt"/>
                <a:ea typeface="+mn-ea"/>
                <a:cs typeface="+mn-cs"/>
              </a:rPr>
              <a:t>School-aged</a:t>
            </a:r>
            <a:r>
              <a:rPr lang="it-IT" sz="1200" b="0" i="0" kern="1200" dirty="0">
                <a:solidFill>
                  <a:schemeClr val="tx1"/>
                </a:solidFill>
                <a:latin typeface="+mn-lt"/>
                <a:ea typeface="+mn-ea"/>
                <a:cs typeface="+mn-cs"/>
              </a:rPr>
              <a:t> </a:t>
            </a:r>
            <a:r>
              <a:rPr lang="it-IT" sz="1200" b="0" i="0" kern="1200" dirty="0" err="1">
                <a:solidFill>
                  <a:schemeClr val="tx1"/>
                </a:solidFill>
                <a:latin typeface="+mn-lt"/>
                <a:ea typeface="+mn-ea"/>
                <a:cs typeface="+mn-cs"/>
              </a:rPr>
              <a:t>Children</a:t>
            </a:r>
            <a:r>
              <a:rPr lang="it-IT" sz="1200" b="0" i="0" kern="1200" dirty="0">
                <a:solidFill>
                  <a:schemeClr val="tx1"/>
                </a:solidFill>
                <a:latin typeface="+mn-lt"/>
                <a:ea typeface="+mn-ea"/>
                <a:cs typeface="+mn-cs"/>
              </a:rPr>
              <a:t> (HBSC), che ha intervistato oltre 242.000 quindicenni in 42 paesi e regioni nel periodo 2014-2022</a:t>
            </a:r>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40</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b="0" i="0" kern="1200" dirty="0">
                <a:solidFill>
                  <a:schemeClr val="tx1"/>
                </a:solidFill>
                <a:latin typeface="+mn-lt"/>
                <a:ea typeface="+mn-ea"/>
                <a:cs typeface="+mn-cs"/>
              </a:rPr>
              <a:t>rafforzare la prevenzione del cancro della cervice uterina e delle altre malattie HPV correlate</a:t>
            </a:r>
          </a:p>
          <a:p>
            <a:r>
              <a:rPr lang="it-IT" sz="1200" b="0" i="0" kern="1200" dirty="0">
                <a:solidFill>
                  <a:schemeClr val="tx1"/>
                </a:solidFill>
                <a:latin typeface="+mn-lt"/>
                <a:ea typeface="+mn-ea"/>
                <a:cs typeface="+mn-cs"/>
              </a:rPr>
              <a:t>promuovere interventi vaccinali nei gruppi di popolazione ad alto rischio per patologia, favorendo un approccio centrato sulle esigenze del cittadino/paziente</a:t>
            </a:r>
          </a:p>
          <a:p>
            <a:r>
              <a:rPr lang="it-IT" sz="1200" b="0" i="0" kern="1200" dirty="0">
                <a:solidFill>
                  <a:schemeClr val="tx1"/>
                </a:solidFill>
                <a:latin typeface="+mn-lt"/>
                <a:ea typeface="+mn-ea"/>
                <a:cs typeface="+mn-cs"/>
              </a:rPr>
              <a:t>ridurre le diseguaglianze e prevedere azioni per i gruppi di popolazione difficilmente raggiungibili</a:t>
            </a:r>
          </a:p>
          <a:p>
            <a:r>
              <a:rPr lang="it-IT" sz="1200" b="0" i="0" kern="1200" dirty="0">
                <a:solidFill>
                  <a:schemeClr val="tx1"/>
                </a:solidFill>
                <a:latin typeface="+mn-lt"/>
                <a:ea typeface="+mn-ea"/>
                <a:cs typeface="+mn-cs"/>
              </a:rPr>
              <a:t>migliorare la sorveglianza delle malattie prevenibili da vaccino</a:t>
            </a:r>
          </a:p>
          <a:p>
            <a:r>
              <a:rPr lang="it-IT" sz="1200" b="0" i="0" kern="1200" dirty="0">
                <a:solidFill>
                  <a:schemeClr val="tx1"/>
                </a:solidFill>
                <a:latin typeface="+mn-lt"/>
                <a:ea typeface="+mn-ea"/>
                <a:cs typeface="+mn-cs"/>
              </a:rPr>
              <a:t>rafforzare la comunicazione in campo vaccinale </a:t>
            </a:r>
          </a:p>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46</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a:t>Si stima che circa l'80% della popolazione sessualmente attiva entri in contatto con il virus almeno una volta nella vita. Esistono oltre 100 tipi di HPV, ma solo alcuni sono oncogeni, tra cui i tipi 16 e 18, responsabili di circa il 70% dei casi di cancro cervicale. In Italia, la vaccinazione contro l’HPV è stata introdotta nel 2007 e raccomandata per le ragazze preadolescenti. A partire dal 2017, la vaccinazione è stata estesa anche ai ragazzi, riconoscendo l'importanza della prevenzione anche nei maschi</a:t>
            </a:r>
          </a:p>
        </p:txBody>
      </p:sp>
      <p:sp>
        <p:nvSpPr>
          <p:cNvPr id="4" name="Segnaposto numero diapositiva 3"/>
          <p:cNvSpPr>
            <a:spLocks noGrp="1"/>
          </p:cNvSpPr>
          <p:nvPr>
            <p:ph type="sldNum" sz="quarter" idx="10"/>
          </p:nvPr>
        </p:nvSpPr>
        <p:spPr/>
        <p:txBody>
          <a:bodyPr/>
          <a:lstStyle/>
          <a:p>
            <a:fld id="{65424F36-B747-4F48-A3AD-B6F5C859806B}" type="slidenum">
              <a:rPr lang="it-IT" smtClean="0"/>
              <a:pPr/>
              <a:t>47</a:t>
            </a:fld>
            <a:endParaRPr 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a:t>le Marche presentano coperture vaccinali con ciclo completo del 70% circa per le ragazze di quindici anni e del 55% nei quindicenni maschi, valori ben lontani dall'obiettivo del 95% fissato dal PNPV 2023-2025 e dal 90% di copertura prevista dall’OMS.</a:t>
            </a:r>
          </a:p>
        </p:txBody>
      </p:sp>
      <p:sp>
        <p:nvSpPr>
          <p:cNvPr id="4" name="Segnaposto numero diapositiva 3"/>
          <p:cNvSpPr>
            <a:spLocks noGrp="1"/>
          </p:cNvSpPr>
          <p:nvPr>
            <p:ph type="sldNum" sz="quarter" idx="10"/>
          </p:nvPr>
        </p:nvSpPr>
        <p:spPr/>
        <p:txBody>
          <a:bodyPr/>
          <a:lstStyle/>
          <a:p>
            <a:fld id="{65424F36-B747-4F48-A3AD-B6F5C859806B}" type="slidenum">
              <a:rPr lang="it-IT" smtClean="0"/>
              <a:pPr/>
              <a:t>48</a:t>
            </a:fld>
            <a:endParaRPr 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https://www.vaccinarsinellemarche.org/vaccinazioni-marche/iniziative/carta-di-loreto-documento-advocacy-prevenzione-hpv</a:t>
            </a:r>
          </a:p>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50</a:t>
            </a:fld>
            <a:endParaRPr 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i="0" kern="1200" dirty="0">
                <a:solidFill>
                  <a:schemeClr val="tx1"/>
                </a:solidFill>
                <a:latin typeface="+mn-lt"/>
                <a:ea typeface="+mn-ea"/>
                <a:cs typeface="+mn-cs"/>
              </a:rPr>
              <a:t>Le stesse linee guida internazionali, supportate da evidenze teoriche e scientifiche, indicano come l’educazione alla sessualità, ed in particolare l’educazione estensiva alla sessualità (</a:t>
            </a:r>
            <a:r>
              <a:rPr lang="it-IT" sz="1200" b="0" i="0" kern="1200" dirty="0" err="1">
                <a:solidFill>
                  <a:schemeClr val="tx1"/>
                </a:solidFill>
                <a:latin typeface="+mn-lt"/>
                <a:ea typeface="+mn-ea"/>
                <a:cs typeface="+mn-cs"/>
              </a:rPr>
              <a:t>Comprehensive</a:t>
            </a:r>
            <a:r>
              <a:rPr lang="it-IT" sz="1200" b="0" i="0" kern="1200" dirty="0">
                <a:solidFill>
                  <a:schemeClr val="tx1"/>
                </a:solidFill>
                <a:latin typeface="+mn-lt"/>
                <a:ea typeface="+mn-ea"/>
                <a:cs typeface="+mn-cs"/>
              </a:rPr>
              <a:t> </a:t>
            </a:r>
            <a:r>
              <a:rPr lang="it-IT" sz="1200" b="0" i="0" kern="1200" dirty="0" err="1">
                <a:solidFill>
                  <a:schemeClr val="tx1"/>
                </a:solidFill>
                <a:latin typeface="+mn-lt"/>
                <a:ea typeface="+mn-ea"/>
                <a:cs typeface="+mn-cs"/>
              </a:rPr>
              <a:t>Sexuality</a:t>
            </a:r>
            <a:r>
              <a:rPr lang="it-IT" sz="1200" b="0" i="0" kern="1200" dirty="0">
                <a:solidFill>
                  <a:schemeClr val="tx1"/>
                </a:solidFill>
                <a:latin typeface="+mn-lt"/>
                <a:ea typeface="+mn-ea"/>
                <a:cs typeface="+mn-cs"/>
              </a:rPr>
              <a:t> </a:t>
            </a:r>
            <a:r>
              <a:rPr lang="it-IT" sz="1200" b="0" i="0" kern="1200" dirty="0" err="1">
                <a:solidFill>
                  <a:schemeClr val="tx1"/>
                </a:solidFill>
                <a:latin typeface="+mn-lt"/>
                <a:ea typeface="+mn-ea"/>
                <a:cs typeface="+mn-cs"/>
              </a:rPr>
              <a:t>Education</a:t>
            </a:r>
            <a:r>
              <a:rPr lang="it-IT" sz="1200" b="0" i="0" kern="1200" dirty="0">
                <a:solidFill>
                  <a:schemeClr val="tx1"/>
                </a:solidFill>
                <a:latin typeface="+mn-lt"/>
                <a:ea typeface="+mn-ea"/>
                <a:cs typeface="+mn-cs"/>
              </a:rPr>
              <a:t> – CSE) abbia un impatto positivo sul comportamento delle persone giovani, migliorando la loro salute sessuale e riproduttiva attraverso la riduzione di atteggiamenti e comportamenti considerati a rischio.</a:t>
            </a:r>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65</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dirty="0">
                <a:solidFill>
                  <a:schemeClr val="tx1"/>
                </a:solidFill>
                <a:effectLst/>
                <a:latin typeface="+mn-lt"/>
                <a:ea typeface="+mn-ea"/>
                <a:cs typeface="+mn-cs"/>
              </a:rPr>
              <a:t>Fra i </a:t>
            </a:r>
            <a:r>
              <a:rPr lang="it-IT" sz="1200" b="1" i="0" kern="1200" dirty="0">
                <a:solidFill>
                  <a:schemeClr val="tx1"/>
                </a:solidFill>
                <a:effectLst/>
                <a:latin typeface="+mn-lt"/>
                <a:ea typeface="+mn-ea"/>
                <a:cs typeface="+mn-cs"/>
              </a:rPr>
              <a:t>gruppi di popolazione a maggior rischio</a:t>
            </a:r>
            <a:r>
              <a:rPr lang="it-IT" sz="1200" b="0" i="0" kern="1200" dirty="0">
                <a:solidFill>
                  <a:schemeClr val="tx1"/>
                </a:solidFill>
                <a:effectLst/>
                <a:latin typeface="+mn-lt"/>
                <a:ea typeface="+mn-ea"/>
                <a:cs typeface="+mn-cs"/>
              </a:rPr>
              <a:t>, la letteratura internazionale concorda nell’individuare i </a:t>
            </a:r>
            <a:r>
              <a:rPr lang="it-IT" sz="1200" b="1" i="0" kern="1200" dirty="0">
                <a:solidFill>
                  <a:schemeClr val="tx1"/>
                </a:solidFill>
                <a:effectLst/>
                <a:latin typeface="+mn-lt"/>
                <a:ea typeface="+mn-ea"/>
                <a:cs typeface="+mn-cs"/>
              </a:rPr>
              <a:t>giovani</a:t>
            </a:r>
            <a:r>
              <a:rPr lang="it-IT" sz="1200" b="0" i="0" kern="1200" dirty="0">
                <a:solidFill>
                  <a:schemeClr val="tx1"/>
                </a:solidFill>
                <a:effectLst/>
                <a:latin typeface="+mn-lt"/>
                <a:ea typeface="+mn-ea"/>
                <a:cs typeface="+mn-cs"/>
              </a:rPr>
              <a:t> di età compresa </a:t>
            </a:r>
            <a:r>
              <a:rPr lang="it-IT" sz="1200" b="1" i="0" kern="1200" dirty="0">
                <a:solidFill>
                  <a:schemeClr val="tx1"/>
                </a:solidFill>
                <a:effectLst/>
                <a:latin typeface="+mn-lt"/>
                <a:ea typeface="+mn-ea"/>
                <a:cs typeface="+mn-cs"/>
              </a:rPr>
              <a:t>fra i 15 ed i 24 anni</a:t>
            </a:r>
            <a:r>
              <a:rPr lang="it-IT" sz="1200" b="0" i="0" kern="1200" dirty="0">
                <a:solidFill>
                  <a:schemeClr val="tx1"/>
                </a:solidFill>
                <a:effectLst/>
                <a:latin typeface="+mn-lt"/>
                <a:ea typeface="+mn-ea"/>
                <a:cs typeface="+mn-cs"/>
              </a:rPr>
              <a:t> (nel mondo il 60% di tutte le IST vengono contratte in questa fascia di età). Le motivazioni sono da ricercarsi in aspetti sia di tipo comportamentale che biologico</a:t>
            </a:r>
            <a:r>
              <a:rPr lang="it-IT" sz="1200" kern="1200" dirty="0">
                <a:solidFill>
                  <a:schemeClr val="tx1"/>
                </a:solidFill>
                <a:effectLst/>
                <a:latin typeface="+mn-lt"/>
                <a:ea typeface="+mn-ea"/>
                <a:cs typeface="+mn-cs"/>
              </a:rPr>
              <a:t> .se esposte a una IST, le femmine adolescenti hanno maggiori probabilità, rispetto agli adulti, di contrarre l'infezione [</a:t>
            </a:r>
            <a:r>
              <a:rPr lang="it-IT" sz="1200" kern="1200" dirty="0" err="1">
                <a:solidFill>
                  <a:schemeClr val="tx1"/>
                </a:solidFill>
                <a:effectLst/>
                <a:latin typeface="+mn-lt"/>
                <a:ea typeface="+mn-ea"/>
                <a:cs typeface="+mn-cs"/>
              </a:rPr>
              <a:t>Shannon</a:t>
            </a:r>
            <a:r>
              <a:rPr lang="it-IT" sz="1200" kern="1200" dirty="0">
                <a:solidFill>
                  <a:schemeClr val="tx1"/>
                </a:solidFill>
                <a:effectLst/>
                <a:latin typeface="+mn-lt"/>
                <a:ea typeface="+mn-ea"/>
                <a:cs typeface="+mn-cs"/>
              </a:rPr>
              <a:t> CL and </a:t>
            </a:r>
            <a:r>
              <a:rPr lang="it-IT" sz="1200" kern="1200" dirty="0" err="1">
                <a:solidFill>
                  <a:schemeClr val="tx1"/>
                </a:solidFill>
                <a:effectLst/>
                <a:latin typeface="+mn-lt"/>
                <a:ea typeface="+mn-ea"/>
                <a:cs typeface="+mn-cs"/>
              </a:rPr>
              <a:t>Klausner</a:t>
            </a:r>
            <a:r>
              <a:rPr lang="it-IT" sz="1200" kern="1200" dirty="0">
                <a:solidFill>
                  <a:schemeClr val="tx1"/>
                </a:solidFill>
                <a:effectLst/>
                <a:latin typeface="+mn-lt"/>
                <a:ea typeface="+mn-ea"/>
                <a:cs typeface="+mn-cs"/>
              </a:rPr>
              <a:t> JD. </a:t>
            </a:r>
            <a:r>
              <a:rPr lang="en-US" sz="1200" kern="1200" dirty="0">
                <a:solidFill>
                  <a:schemeClr val="tx1"/>
                </a:solidFill>
                <a:effectLst/>
                <a:latin typeface="+mn-lt"/>
                <a:ea typeface="+mn-ea"/>
                <a:cs typeface="+mn-cs"/>
              </a:rPr>
              <a:t>The growing epidemic of sexually transmitted infections in adolescents: a neglected population. </a:t>
            </a:r>
            <a:r>
              <a:rPr lang="it-IT" sz="1200" kern="1200" dirty="0" err="1">
                <a:solidFill>
                  <a:schemeClr val="tx1"/>
                </a:solidFill>
                <a:effectLst/>
                <a:latin typeface="+mn-lt"/>
                <a:ea typeface="+mn-ea"/>
                <a:cs typeface="+mn-cs"/>
              </a:rPr>
              <a:t>Curr</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Opin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Pediatric</a:t>
            </a:r>
            <a:r>
              <a:rPr lang="it-IT" sz="1200" kern="1200" dirty="0">
                <a:solidFill>
                  <a:schemeClr val="tx1"/>
                </a:solidFill>
                <a:effectLst/>
                <a:latin typeface="+mn-lt"/>
                <a:ea typeface="+mn-ea"/>
                <a:cs typeface="+mn-cs"/>
              </a:rPr>
              <a:t> 2018; 30:137-143.].</a:t>
            </a:r>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6</a:t>
            </a:fld>
            <a:endParaRPr lang="it-IT"/>
          </a:p>
        </p:txBody>
      </p:sp>
    </p:spTree>
    <p:extLst>
      <p:ext uri="{BB962C8B-B14F-4D97-AF65-F5344CB8AC3E}">
        <p14:creationId xmlns:p14="http://schemas.microsoft.com/office/powerpoint/2010/main" xmlns="" val="150060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dirty="0">
                <a:solidFill>
                  <a:schemeClr val="tx1"/>
                </a:solidFill>
                <a:effectLst/>
                <a:latin typeface="+mn-lt"/>
                <a:ea typeface="+mn-ea"/>
                <a:cs typeface="+mn-cs"/>
              </a:rPr>
              <a:t>Otto agenti patogeni sono collegati alla maggiore incidenza di malattie sessualmente trasmissibili. Di queste, 4 sono attualmente curabili: sifilide, gonorrea, clamidia e tricomoniasi. Le altre 4 sono infezioni virali incurabili: epatite B, virus dell'herpes simplex (HSV), HIV e </a:t>
            </a:r>
            <a:r>
              <a:rPr lang="it-IT" sz="1200" b="0" i="0" kern="1200" dirty="0" err="1">
                <a:solidFill>
                  <a:schemeClr val="tx1"/>
                </a:solidFill>
                <a:effectLst/>
                <a:latin typeface="+mn-lt"/>
                <a:ea typeface="+mn-ea"/>
                <a:cs typeface="+mn-cs"/>
              </a:rPr>
              <a:t>papillomavirus</a:t>
            </a:r>
            <a:r>
              <a:rPr lang="it-IT" sz="1200" b="0" i="0" kern="1200" dirty="0">
                <a:solidFill>
                  <a:schemeClr val="tx1"/>
                </a:solidFill>
                <a:effectLst/>
                <a:latin typeface="+mn-lt"/>
                <a:ea typeface="+mn-ea"/>
                <a:cs typeface="+mn-cs"/>
              </a:rPr>
              <a:t> umano (HPV).</a:t>
            </a:r>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7</a:t>
            </a:fld>
            <a:endParaRPr lang="it-IT"/>
          </a:p>
        </p:txBody>
      </p:sp>
    </p:spTree>
    <p:extLst>
      <p:ext uri="{BB962C8B-B14F-4D97-AF65-F5344CB8AC3E}">
        <p14:creationId xmlns:p14="http://schemas.microsoft.com/office/powerpoint/2010/main" xmlns="" val="1754151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Le malattie sessualmente trasmesse hanno un impatto diretto sulla salute sessuale e riproduttiva a causa della stigmatizzazione, dell’infertilità, dei tumori e delle complicazioni in gravidanza e possono aumentare il rischio di infezione da HIV</a:t>
            </a:r>
          </a:p>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10</a:t>
            </a:fld>
            <a:endParaRPr lang="it-IT"/>
          </a:p>
        </p:txBody>
      </p:sp>
    </p:spTree>
    <p:extLst>
      <p:ext uri="{BB962C8B-B14F-4D97-AF65-F5344CB8AC3E}">
        <p14:creationId xmlns:p14="http://schemas.microsoft.com/office/powerpoint/2010/main" xmlns="" val="1273010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a:lnSpc>
                <a:spcPct val="170000"/>
              </a:lnSpc>
              <a:buNone/>
            </a:pPr>
            <a:r>
              <a:rPr lang="it-IT" dirty="0"/>
              <a:t>Alcuni fattori ambientali possono influire sulla fertilità soprattutto nella fase iniziale della vita (dallo sviluppo intrauterino all'adolescenza) determinando nell'età adulta infertilità, patologie andrologiche e ginecologiche di vario genere.</a:t>
            </a:r>
          </a:p>
          <a:p>
            <a:pPr>
              <a:lnSpc>
                <a:spcPct val="170000"/>
              </a:lnSpc>
              <a:buNone/>
            </a:pPr>
            <a:r>
              <a:rPr lang="it-IT" dirty="0"/>
              <a:t>L’esposizione ad agenti chimici detti interferenti endocrini (pesticidi o antiparassitari, alcuni metalli pesanti, additivi e conservanti di prodotti industriali e di consumo, sostanze chimiche di origine naturale come i polifenoli) può influire sul sistema riproduttivo.</a:t>
            </a:r>
          </a:p>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11</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i="0" kern="1200" dirty="0">
                <a:solidFill>
                  <a:schemeClr val="tx1"/>
                </a:solidFill>
                <a:latin typeface="+mn-lt"/>
                <a:ea typeface="+mn-ea"/>
                <a:cs typeface="+mn-cs"/>
              </a:rPr>
              <a:t>L’Organizzazione Mondiale della Sanità (OMS) considera l’infertilità una patologia e la definisce come l’assenza di concepimento dopo 12/24 mesi di regolari rapporti sessuali mirati non protetti.</a:t>
            </a:r>
          </a:p>
          <a:p>
            <a:r>
              <a:rPr lang="it-IT" sz="1200" b="0" i="0" kern="1200" dirty="0">
                <a:solidFill>
                  <a:schemeClr val="tx1"/>
                </a:solidFill>
                <a:latin typeface="+mn-lt"/>
                <a:ea typeface="+mn-ea"/>
                <a:cs typeface="+mn-cs"/>
              </a:rPr>
              <a:t>L’infertilità in Italia riguarda circa il 15% delle coppie mentre, nel mondo, circa il 10-12%. Questa patologia può riguardare l’uomo, la donna o entrambi (infertilità di coppia).</a:t>
            </a:r>
          </a:p>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12</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20</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L’Oms sottolinea che la strategia di controllo e prevenzione delle </a:t>
            </a:r>
            <a:r>
              <a:rPr lang="it-IT" sz="1200" kern="1200" dirty="0" err="1">
                <a:solidFill>
                  <a:schemeClr val="tx1"/>
                </a:solidFill>
                <a:effectLst/>
                <a:latin typeface="+mn-lt"/>
                <a:ea typeface="+mn-ea"/>
                <a:cs typeface="+mn-cs"/>
              </a:rPr>
              <a:t>Ist</a:t>
            </a:r>
            <a:r>
              <a:rPr lang="it-IT" sz="1200" kern="1200" dirty="0">
                <a:solidFill>
                  <a:schemeClr val="tx1"/>
                </a:solidFill>
                <a:effectLst/>
                <a:latin typeface="+mn-lt"/>
                <a:ea typeface="+mn-ea"/>
                <a:cs typeface="+mn-cs"/>
              </a:rPr>
              <a:t> si deve basare soprattutto sulla promozione di campagne informative (es. quali sono le </a:t>
            </a:r>
            <a:r>
              <a:rPr lang="it-IT" sz="1200" kern="1200" dirty="0" err="1">
                <a:solidFill>
                  <a:schemeClr val="tx1"/>
                </a:solidFill>
                <a:effectLst/>
                <a:latin typeface="+mn-lt"/>
                <a:ea typeface="+mn-ea"/>
                <a:cs typeface="+mn-cs"/>
              </a:rPr>
              <a:t>Ist</a:t>
            </a:r>
            <a:r>
              <a:rPr lang="it-IT" sz="1200" kern="1200" dirty="0">
                <a:solidFill>
                  <a:schemeClr val="tx1"/>
                </a:solidFill>
                <a:effectLst/>
                <a:latin typeface="+mn-lt"/>
                <a:ea typeface="+mn-ea"/>
                <a:cs typeface="+mn-cs"/>
              </a:rPr>
              <a:t> e i fattori di rischio), e di attività di educazione alla salute sessuale (es. uso corretto del condom).</a:t>
            </a:r>
          </a:p>
          <a:p>
            <a:r>
              <a:rPr lang="it-IT" sz="1200" kern="1200" dirty="0">
                <a:solidFill>
                  <a:schemeClr val="tx1"/>
                </a:solidFill>
                <a:effectLst/>
                <a:latin typeface="+mn-lt"/>
                <a:ea typeface="+mn-ea"/>
                <a:cs typeface="+mn-cs"/>
              </a:rPr>
              <a:t> </a:t>
            </a:r>
          </a:p>
          <a:p>
            <a:r>
              <a:rPr lang="it-IT" sz="1200" kern="1200" dirty="0">
                <a:solidFill>
                  <a:schemeClr val="tx1"/>
                </a:solidFill>
                <a:effectLst/>
                <a:latin typeface="+mn-lt"/>
                <a:ea typeface="+mn-ea"/>
                <a:cs typeface="+mn-cs"/>
              </a:rPr>
              <a:t>Inoltre, è importante la diagnosi precoce delle </a:t>
            </a:r>
            <a:r>
              <a:rPr lang="it-IT" sz="1200" kern="1200" dirty="0" err="1">
                <a:solidFill>
                  <a:schemeClr val="tx1"/>
                </a:solidFill>
                <a:effectLst/>
                <a:latin typeface="+mn-lt"/>
                <a:ea typeface="+mn-ea"/>
                <a:cs typeface="+mn-cs"/>
              </a:rPr>
              <a:t>Ist</a:t>
            </a:r>
            <a:r>
              <a:rPr lang="it-IT" sz="1200" kern="1200" dirty="0">
                <a:solidFill>
                  <a:schemeClr val="tx1"/>
                </a:solidFill>
                <a:effectLst/>
                <a:latin typeface="+mn-lt"/>
                <a:ea typeface="+mn-ea"/>
                <a:cs typeface="+mn-cs"/>
              </a:rPr>
              <a:t>, sia per identificare le persone infette asintomatiche o paucisintomatiche (ad es. lo screening per </a:t>
            </a:r>
            <a:r>
              <a:rPr lang="it-IT" sz="1200" kern="1200" dirty="0" err="1">
                <a:solidFill>
                  <a:schemeClr val="tx1"/>
                </a:solidFill>
                <a:effectLst/>
                <a:latin typeface="+mn-lt"/>
                <a:ea typeface="+mn-ea"/>
                <a:cs typeface="+mn-cs"/>
              </a:rPr>
              <a:t>Ist</a:t>
            </a:r>
            <a:r>
              <a:rPr lang="it-IT" sz="1200" kern="1200" dirty="0">
                <a:solidFill>
                  <a:schemeClr val="tx1"/>
                </a:solidFill>
                <a:effectLst/>
                <a:latin typeface="+mn-lt"/>
                <a:ea typeface="+mn-ea"/>
                <a:cs typeface="+mn-cs"/>
              </a:rPr>
              <a:t> nelle donne in gravidanza), sia i loro partner sessuali.</a:t>
            </a:r>
          </a:p>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22</a:t>
            </a:fld>
            <a:endParaRPr lang="it-IT"/>
          </a:p>
        </p:txBody>
      </p:sp>
    </p:spTree>
    <p:extLst>
      <p:ext uri="{BB962C8B-B14F-4D97-AF65-F5344CB8AC3E}">
        <p14:creationId xmlns:p14="http://schemas.microsoft.com/office/powerpoint/2010/main" xmlns="" val="3145293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65424F36-B747-4F48-A3AD-B6F5C859806B}" type="slidenum">
              <a:rPr lang="it-IT" smtClean="0"/>
              <a:pPr/>
              <a:t>23</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2284637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2297951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1195651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394865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3431402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2660986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362577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490034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2364305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2354491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3B075775-ECB2-4E91-A441-E03317A31270}" type="datetimeFigureOut">
              <a:rPr lang="it-IT" smtClean="0"/>
              <a:pPr/>
              <a:t>14/05/2025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632191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blip>
          <a:srcRect/>
          <a:stretch>
            <a:fillRect t="-25000" b="-25000"/>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075775-ECB2-4E91-A441-E03317A31270}" type="datetimeFigureOut">
              <a:rPr lang="it-IT" smtClean="0"/>
              <a:pPr/>
              <a:t>14/05/2025</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76CCF8-91F8-406C-96C2-84EA23740FFF}" type="slidenum">
              <a:rPr lang="it-IT" smtClean="0"/>
              <a:pPr/>
              <a:t>‹N›</a:t>
            </a:fld>
            <a:endParaRPr lang="it-IT"/>
          </a:p>
        </p:txBody>
      </p:sp>
    </p:spTree>
    <p:extLst>
      <p:ext uri="{BB962C8B-B14F-4D97-AF65-F5344CB8AC3E}">
        <p14:creationId xmlns:p14="http://schemas.microsoft.com/office/powerpoint/2010/main" xmlns="" val="39180869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issalute.it/index.php/la-salute-dalla-a-alla-z-menu/f/farmaci-antivirali"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nice.org.uk/guidance/ng221/chapter/recommendation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nice.org.uk/guidance/ng221/chapter/recommendation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nice.org.uk/guidance/ng221/chapter/recommendations"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nice.org.uk/guidance/ng221/chapter/recommendations"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who.int/europe/news-room/29-08-2024-alarming-decline-in-adolescent-condom-use--increased-risk-of-sexually-transmitted-infections-and-unintended-pregnancies--reveals-new-who-report"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www.epicentro.iss.it/piano_prevenzione/pnp-2020-25"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trovanorme.salute.gov.it/norme/dettaglioAtto?id=104936"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hyperlink" Target="https://www.ocfmarche.it/" TargetMode="External"/><Relationship Id="rId4" Type="http://schemas.openxmlformats.org/officeDocument/2006/relationships/image" Target="../media/image38.png"/></Relationships>
</file>

<file path=ppt/slides/_rels/slide6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6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epicentro.iss.it/epatite/epatite-b" TargetMode="External"/><Relationship Id="rId3" Type="http://schemas.openxmlformats.org/officeDocument/2006/relationships/hyperlink" Target="https://www.epicentro.iss.it/gonorrea/" TargetMode="External"/><Relationship Id="rId7" Type="http://schemas.openxmlformats.org/officeDocument/2006/relationships/hyperlink" Target="https://www.epicentro.iss.it/hpv/"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epicentro.iss.it/herpes-genitale/" TargetMode="External"/><Relationship Id="rId11" Type="http://schemas.openxmlformats.org/officeDocument/2006/relationships/hyperlink" Target="https://www.epicentro.iss.it/tricomoniasi" TargetMode="External"/><Relationship Id="rId5" Type="http://schemas.openxmlformats.org/officeDocument/2006/relationships/hyperlink" Target="https://www.epicentro.iss.it/aids" TargetMode="External"/><Relationship Id="rId10" Type="http://schemas.openxmlformats.org/officeDocument/2006/relationships/hyperlink" Target="https://www.epicentro.iss.it/citomegalovirus/" TargetMode="External"/><Relationship Id="rId4" Type="http://schemas.openxmlformats.org/officeDocument/2006/relationships/hyperlink" Target="https://www.epicentro.iss.it/sifilide" TargetMode="External"/><Relationship Id="rId9" Type="http://schemas.openxmlformats.org/officeDocument/2006/relationships/hyperlink" Target="https://www.epicentro.iss.it/epatite/epatite-c"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salute.gov.it/portale/malattieInfettive/dettaglioSchedeMalattieInfettive.jsp?lingua=italiano&amp;id=14&amp;area=Malattie%20infettive&amp;menu=indiceAZ&amp;tab=1"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p:txBody>
          <a:bodyPr>
            <a:normAutofit fontScale="77500" lnSpcReduction="20000"/>
          </a:bodyPr>
          <a:lstStyle/>
          <a:p>
            <a:endParaRPr lang="it-IT" dirty="0"/>
          </a:p>
          <a:p>
            <a:endParaRPr lang="it-IT" dirty="0"/>
          </a:p>
          <a:p>
            <a:r>
              <a:rPr lang="it-IT" dirty="0"/>
              <a:t>Dr Valerio Pasquale Di Buono</a:t>
            </a:r>
          </a:p>
          <a:p>
            <a:r>
              <a:rPr lang="it-IT" dirty="0"/>
              <a:t>UOC Igiene e Sanità Pubblica, Prevenzione Malattie Infettive</a:t>
            </a:r>
          </a:p>
          <a:p>
            <a:r>
              <a:rPr lang="it-IT" dirty="0"/>
              <a:t>AST Macerata</a:t>
            </a:r>
          </a:p>
          <a:p>
            <a:endParaRPr lang="it-IT" dirty="0"/>
          </a:p>
        </p:txBody>
      </p:sp>
      <p:sp>
        <p:nvSpPr>
          <p:cNvPr id="4" name="Rettangolo 3"/>
          <p:cNvSpPr/>
          <p:nvPr/>
        </p:nvSpPr>
        <p:spPr>
          <a:xfrm>
            <a:off x="581891" y="1163782"/>
            <a:ext cx="11115303" cy="2123658"/>
          </a:xfrm>
          <a:prstGeom prst="rect">
            <a:avLst/>
          </a:prstGeom>
          <a:noFill/>
        </p:spPr>
        <p:txBody>
          <a:bodyPr wrap="square" lIns="91440" tIns="45720" rIns="91440" bIns="45720">
            <a:spAutoFit/>
          </a:bodyPr>
          <a:lstStyle/>
          <a:p>
            <a:pPr algn="ctr"/>
            <a:r>
              <a:rPr lang="it-IT" sz="6600" b="1" dirty="0">
                <a:ln w="12700">
                  <a:solidFill>
                    <a:schemeClr val="accent4">
                      <a:lumMod val="60000"/>
                      <a:lumOff val="40000"/>
                    </a:schemeClr>
                  </a:solidFill>
                  <a:prstDash val="solid"/>
                </a:ln>
                <a:solidFill>
                  <a:schemeClr val="accent1">
                    <a:lumMod val="75000"/>
                  </a:schemeClr>
                </a:solidFill>
                <a:effectLst>
                  <a:outerShdw blurRad="50800" dist="38100" algn="l" rotWithShape="0">
                    <a:prstClr val="black">
                      <a:alpha val="40000"/>
                    </a:prstClr>
                  </a:outerShdw>
                </a:effectLst>
              </a:rPr>
              <a:t>INFEZIONI E MALATTIE SESSUALMENTE TRASMISSIBILI</a:t>
            </a:r>
          </a:p>
        </p:txBody>
      </p:sp>
    </p:spTree>
    <p:extLst>
      <p:ext uri="{BB962C8B-B14F-4D97-AF65-F5344CB8AC3E}">
        <p14:creationId xmlns:p14="http://schemas.microsoft.com/office/powerpoint/2010/main" xmlns="" val="1239412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941161"/>
          </a:xfrm>
        </p:spPr>
        <p:txBody>
          <a:bodyPr/>
          <a:lstStyle/>
          <a:p>
            <a:pPr algn="ctr"/>
            <a:r>
              <a:rPr lang="it-IT" b="1" i="1" dirty="0">
                <a:solidFill>
                  <a:schemeClr val="accent1">
                    <a:lumMod val="75000"/>
                  </a:schemeClr>
                </a:solidFill>
                <a:latin typeface="Harrington" pitchFamily="82" charset="0"/>
              </a:rPr>
              <a:t>COMPLICANZE</a:t>
            </a:r>
            <a:endParaRPr lang="it-IT" dirty="0">
              <a:solidFill>
                <a:schemeClr val="accent1">
                  <a:lumMod val="75000"/>
                </a:schemeClr>
              </a:solidFill>
              <a:latin typeface="Harrington" pitchFamily="82" charset="0"/>
            </a:endParaRPr>
          </a:p>
        </p:txBody>
      </p:sp>
      <p:sp>
        <p:nvSpPr>
          <p:cNvPr id="3" name="Segnaposto contenuto 2"/>
          <p:cNvSpPr>
            <a:spLocks noGrp="1"/>
          </p:cNvSpPr>
          <p:nvPr>
            <p:ph idx="1"/>
          </p:nvPr>
        </p:nvSpPr>
        <p:spPr/>
        <p:txBody>
          <a:bodyPr vert="horz" lIns="91440" tIns="45720" rIns="91440" bIns="45720" rtlCol="0" anchor="t">
            <a:normAutofit fontScale="77500" lnSpcReduction="20000"/>
          </a:bodyPr>
          <a:lstStyle/>
          <a:p>
            <a:pPr marL="68580" indent="0">
              <a:buNone/>
            </a:pPr>
            <a:r>
              <a:rPr lang="it-IT" dirty="0">
                <a:ea typeface="Calibri"/>
                <a:cs typeface="Calibri"/>
              </a:rPr>
              <a:t>In alcuni casi, le malattie sessualmente trasmissibili possono avere gravi conseguenze sulla salute riproduttiva oltre l'impatto immediato dell'infezione stessa (ad es. infertilità o trasmissione da madre a figlio).</a:t>
            </a:r>
            <a:endParaRPr lang="it-IT" dirty="0"/>
          </a:p>
          <a:p>
            <a:pPr marL="68580" indent="0">
              <a:buNone/>
            </a:pPr>
            <a:endParaRPr lang="it-IT" b="1" dirty="0"/>
          </a:p>
          <a:p>
            <a:pPr marL="68580" indent="0">
              <a:buNone/>
            </a:pPr>
            <a:r>
              <a:rPr lang="it-IT" b="1" dirty="0"/>
              <a:t>SE LE IST NON VENGONO TRATTATE IN MANIERA ADEGUATA POSSONO CAUSARE GRAVI COMPLICANZE QUALI: </a:t>
            </a:r>
            <a:endParaRPr lang="it-IT" dirty="0"/>
          </a:p>
          <a:p>
            <a:pPr marL="68580" indent="0">
              <a:buNone/>
            </a:pPr>
            <a:endParaRPr lang="it-IT" b="1" dirty="0"/>
          </a:p>
          <a:p>
            <a:r>
              <a:rPr lang="it-IT" dirty="0"/>
              <a:t>Sterilità</a:t>
            </a:r>
          </a:p>
          <a:p>
            <a:r>
              <a:rPr lang="it-IT" dirty="0"/>
              <a:t>Problemi durante la gravidanza (parto prematuro, aborto) </a:t>
            </a:r>
            <a:r>
              <a:rPr lang="it-IT" sz="2200" dirty="0"/>
              <a:t>[ nel 2016 quasi 1 milione di donne in gravidanza </a:t>
            </a:r>
            <a:r>
              <a:rPr lang="it-IT" sz="2200" dirty="0" smtClean="0"/>
              <a:t>sono </a:t>
            </a:r>
            <a:r>
              <a:rPr lang="it-IT" sz="2200" dirty="0"/>
              <a:t>state infettate dalla sifilide, con oltre 350.000 esiti avversi alla nascita, inclusi 200.000 nati morti e morti neonatali]</a:t>
            </a:r>
          </a:p>
          <a:p>
            <a:r>
              <a:rPr lang="it-IT" dirty="0"/>
              <a:t>Infezioni neonatali (es. Occhi, polmoni)</a:t>
            </a:r>
          </a:p>
          <a:p>
            <a:r>
              <a:rPr lang="it-IT" dirty="0"/>
              <a:t>Rischio aumentato di trasmettere o acquisire infezione da HIV</a:t>
            </a:r>
          </a:p>
          <a:p>
            <a:r>
              <a:rPr lang="it-IT" dirty="0"/>
              <a:t>Sviluppo di tumori (es. carcinoma della cervice uterina, epatocarcinoma)</a:t>
            </a:r>
          </a:p>
          <a:p>
            <a:pPr marL="0" indent="0">
              <a:buNone/>
            </a:pPr>
            <a:endParaRPr lang="it-IT" dirty="0"/>
          </a:p>
        </p:txBody>
      </p:sp>
    </p:spTree>
    <p:extLst>
      <p:ext uri="{BB962C8B-B14F-4D97-AF65-F5344CB8AC3E}">
        <p14:creationId xmlns:p14="http://schemas.microsoft.com/office/powerpoint/2010/main" xmlns="" val="454413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80009" y="1246910"/>
            <a:ext cx="11530942" cy="5611090"/>
          </a:xfrm>
        </p:spPr>
        <p:txBody>
          <a:bodyPr>
            <a:normAutofit fontScale="62500" lnSpcReduction="20000"/>
          </a:bodyPr>
          <a:lstStyle/>
          <a:p>
            <a:pPr>
              <a:lnSpc>
                <a:spcPct val="170000"/>
              </a:lnSpc>
              <a:buNone/>
            </a:pPr>
            <a:r>
              <a:rPr lang="it-IT" dirty="0"/>
              <a:t>Il diritto alla salute, come sancito nei trattati internazionali, si estende anche alla salute sessuale e riproduttiva.</a:t>
            </a:r>
          </a:p>
          <a:p>
            <a:pPr>
              <a:lnSpc>
                <a:spcPct val="170000"/>
              </a:lnSpc>
              <a:buNone/>
            </a:pPr>
            <a:r>
              <a:rPr lang="it-IT" dirty="0"/>
              <a:t>La </a:t>
            </a:r>
            <a:r>
              <a:rPr lang="it-IT" b="1" u="sng" dirty="0"/>
              <a:t>salute riproduttiva </a:t>
            </a:r>
            <a:r>
              <a:rPr lang="it-IT" dirty="0"/>
              <a:t>è definita dall’OMS come uno “</a:t>
            </a:r>
            <a:r>
              <a:rPr lang="it-IT" b="1" dirty="0"/>
              <a:t>stato di completo benessere fisico, psicologico e sociale [...] in tutto ciò che attiene il sistema riproduttivo, le sue funzioni ed i suoi meccanismi</a:t>
            </a:r>
            <a:r>
              <a:rPr lang="it-IT" dirty="0"/>
              <a:t>”. Pertanto si auspica che “le persone siano in grado di avere </a:t>
            </a:r>
            <a:r>
              <a:rPr lang="it-IT" b="1" dirty="0"/>
              <a:t>una vita sessuale soddisfacente </a:t>
            </a:r>
            <a:r>
              <a:rPr lang="it-IT" b="1" u="sng" dirty="0"/>
              <a:t>e sicura</a:t>
            </a:r>
            <a:r>
              <a:rPr lang="it-IT" b="1" dirty="0"/>
              <a:t>, la possibilità di riprodursi, la libertà di decidere se e quando farlo</a:t>
            </a:r>
            <a:r>
              <a:rPr lang="it-IT" dirty="0"/>
              <a:t>.” (UNFPA, 2014). Viene considerata come una delle irrinunciabili componenti del concetto di salute nel 1994 durante la conferenza </a:t>
            </a:r>
            <a:r>
              <a:rPr lang="it-IT" dirty="0" err="1"/>
              <a:t>United</a:t>
            </a:r>
            <a:r>
              <a:rPr lang="it-IT" dirty="0"/>
              <a:t> </a:t>
            </a:r>
            <a:r>
              <a:rPr lang="it-IT" dirty="0" err="1"/>
              <a:t>Nation</a:t>
            </a:r>
            <a:r>
              <a:rPr lang="it-IT" dirty="0"/>
              <a:t>’s International </a:t>
            </a:r>
            <a:r>
              <a:rPr lang="it-IT" dirty="0" err="1"/>
              <a:t>Conference</a:t>
            </a:r>
            <a:r>
              <a:rPr lang="it-IT" dirty="0"/>
              <a:t> on </a:t>
            </a:r>
            <a:r>
              <a:rPr lang="it-IT" dirty="0" err="1"/>
              <a:t>Population</a:t>
            </a:r>
            <a:r>
              <a:rPr lang="it-IT" dirty="0"/>
              <a:t> and </a:t>
            </a:r>
            <a:r>
              <a:rPr lang="it-IT" dirty="0" err="1"/>
              <a:t>Development</a:t>
            </a:r>
            <a:r>
              <a:rPr lang="it-IT" dirty="0"/>
              <a:t> del 1994 al Cairo.</a:t>
            </a:r>
          </a:p>
          <a:p>
            <a:pPr>
              <a:lnSpc>
                <a:spcPct val="170000"/>
              </a:lnSpc>
              <a:buNone/>
            </a:pPr>
            <a:r>
              <a:rPr lang="it-IT" dirty="0"/>
              <a:t> </a:t>
            </a:r>
            <a:r>
              <a:rPr lang="it-IT" b="1" u="sng" dirty="0"/>
              <a:t>la salute sessuale </a:t>
            </a:r>
            <a:r>
              <a:rPr lang="it-IT" dirty="0"/>
              <a:t>è: “… uno </a:t>
            </a:r>
            <a:r>
              <a:rPr lang="it-IT" b="1" dirty="0"/>
              <a:t>stato di benessere fisico, emotivo, mentale e sociale in relazione alla sessualità; non è semplicemente l'assenza di malattia, disfunzione o infermità</a:t>
            </a:r>
            <a:r>
              <a:rPr lang="it-IT" dirty="0"/>
              <a:t>. La salute sessuale richiede un approccio positivo e rispettoso alla sessualità e alle relazioni sessuali, così come la possibilità di avere esperienze sessuali piacevoli e sicure, libere da coercizione, discriminazione e violenza. Affinché la salute sessuale sia raggiunta e mantenuta, i diritti sessuali di tutte le persone devono essere rispettati, protetti e soddisfatti.”  </a:t>
            </a:r>
            <a:r>
              <a:rPr lang="it-IT" i="1" dirty="0"/>
              <a:t>(OMS, 2006a)</a:t>
            </a:r>
            <a:endParaRPr lang="it-IT" dirty="0"/>
          </a:p>
        </p:txBody>
      </p:sp>
      <p:sp>
        <p:nvSpPr>
          <p:cNvPr id="4" name="Titolo 1"/>
          <p:cNvSpPr>
            <a:spLocks noGrp="1"/>
          </p:cNvSpPr>
          <p:nvPr>
            <p:ph type="title"/>
          </p:nvPr>
        </p:nvSpPr>
        <p:spPr/>
        <p:txBody>
          <a:bodyPr/>
          <a:lstStyle/>
          <a:p>
            <a:pPr algn="ctr"/>
            <a:r>
              <a:rPr lang="it-IT" b="1" i="1" dirty="0">
                <a:solidFill>
                  <a:schemeClr val="accent1">
                    <a:lumMod val="75000"/>
                  </a:schemeClr>
                </a:solidFill>
                <a:latin typeface="Harrington" pitchFamily="82" charset="0"/>
              </a:rPr>
              <a:t>SALUTE  SESSUALE E RIPRODUTTIVA</a:t>
            </a:r>
            <a:r>
              <a:rPr lang="it-IT" b="1" i="1" dirty="0"/>
              <a:t/>
            </a:r>
            <a:br>
              <a:rPr lang="it-IT" b="1" i="1" dirty="0"/>
            </a:br>
            <a:endParaRPr lang="it-IT"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66949" y="875599"/>
            <a:ext cx="10515600" cy="4351338"/>
          </a:xfrm>
        </p:spPr>
        <p:txBody>
          <a:bodyPr>
            <a:normAutofit lnSpcReduction="10000"/>
          </a:bodyPr>
          <a:lstStyle/>
          <a:p>
            <a:pPr>
              <a:lnSpc>
                <a:spcPct val="150000"/>
              </a:lnSpc>
              <a:buNone/>
            </a:pPr>
            <a:r>
              <a:rPr lang="it-IT" dirty="0"/>
              <a:t>La fertilità è un bene da tutelare e preservare sin dall’infanzia. </a:t>
            </a:r>
            <a:r>
              <a:rPr lang="it-IT" b="1" dirty="0"/>
              <a:t>Banali infezioni, se trascurate, possono comportare conseguenze negative a lungo termine sulla fertilità</a:t>
            </a:r>
            <a:r>
              <a:rPr lang="it-IT" dirty="0"/>
              <a:t>. Anche il fumo, l’alcol, le sostanze stupefacenti, l’obesità o l’eccessiva magrezza, la sedentarietà o l’eccessiva attività fisica sono i principali fattori di rischio capaci di influenzare negativamente la salute sessuale e riproduttiva di un individuo.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85000" lnSpcReduction="10000"/>
          </a:bodyPr>
          <a:lstStyle/>
          <a:p>
            <a:pPr>
              <a:lnSpc>
                <a:spcPct val="150000"/>
              </a:lnSpc>
            </a:pPr>
            <a:r>
              <a:rPr lang="it-IT" dirty="0"/>
              <a:t>“</a:t>
            </a:r>
            <a:r>
              <a:rPr lang="it-IT" dirty="0" err="1"/>
              <a:t>…un</a:t>
            </a:r>
            <a:r>
              <a:rPr lang="it-IT" dirty="0"/>
              <a:t> </a:t>
            </a:r>
            <a:r>
              <a:rPr lang="it-IT" b="1" dirty="0"/>
              <a:t>aspetto centrale dell'essere umano per tutta la vita </a:t>
            </a:r>
            <a:r>
              <a:rPr lang="it-IT" dirty="0"/>
              <a:t>comprende sesso, identità e ruoli di genere, orientamento sessuale, erotismo, piacere, intimità e riproduzione. La sessualità è vissuta ed espressa in pensieri, fantasie, desideri, convinzioni, atteggiamenti, valori, comportamenti, pratiche, ruoli e relazioni. Mentre la sessualità può includere tutte queste dimensioni, non tutte sono sempre vissute o espresse. La sessualità è influenzata dall'interazione di fattori biologici, psicologici, sociali, economici, politici, culturali, legali, storici, religiosi e spirituali.”  </a:t>
            </a:r>
            <a:r>
              <a:rPr lang="it-IT" i="1" dirty="0"/>
              <a:t>(OMS, 2006a)</a:t>
            </a:r>
            <a:endParaRPr lang="it-IT" dirty="0"/>
          </a:p>
        </p:txBody>
      </p:sp>
      <p:sp>
        <p:nvSpPr>
          <p:cNvPr id="4" name="Titolo 1"/>
          <p:cNvSpPr>
            <a:spLocks noGrp="1"/>
          </p:cNvSpPr>
          <p:nvPr>
            <p:ph type="title"/>
          </p:nvPr>
        </p:nvSpPr>
        <p:spPr/>
        <p:txBody>
          <a:bodyPr/>
          <a:lstStyle/>
          <a:p>
            <a:pPr algn="ctr"/>
            <a:r>
              <a:rPr lang="it-IT" b="1" i="1" dirty="0">
                <a:solidFill>
                  <a:schemeClr val="accent1">
                    <a:lumMod val="75000"/>
                  </a:schemeClr>
                </a:solidFill>
                <a:latin typeface="Harrington" pitchFamily="82" charset="0"/>
              </a:rPr>
              <a:t>SESSUALITA’</a:t>
            </a:r>
            <a:r>
              <a:rPr lang="it-IT" b="1" i="1" dirty="0"/>
              <a:t/>
            </a:r>
            <a:br>
              <a:rPr lang="it-IT" b="1" i="1" dirty="0"/>
            </a:br>
            <a:endParaRPr lang="it-IT"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34390" y="1282535"/>
            <a:ext cx="11352810" cy="5237018"/>
          </a:xfrm>
        </p:spPr>
        <p:txBody>
          <a:bodyPr>
            <a:normAutofit fontScale="62500" lnSpcReduction="20000"/>
          </a:bodyPr>
          <a:lstStyle/>
          <a:p>
            <a:pPr>
              <a:lnSpc>
                <a:spcPct val="170000"/>
              </a:lnSpc>
              <a:buNone/>
            </a:pPr>
            <a:r>
              <a:rPr lang="it-IT" dirty="0"/>
              <a:t>C'è un crescente consenso sul fatto che la salute sessuale non può essere raggiunta e mantenuta senza il rispetto e la protezione di alcuni diritti umani. </a:t>
            </a:r>
          </a:p>
          <a:p>
            <a:pPr>
              <a:lnSpc>
                <a:spcPct val="170000"/>
              </a:lnSpc>
              <a:buNone/>
            </a:pPr>
            <a:r>
              <a:rPr lang="it-IT" dirty="0"/>
              <a:t>La </a:t>
            </a:r>
            <a:r>
              <a:rPr lang="it-IT" b="1" dirty="0"/>
              <a:t>realizzazione della salute sessuale è legata alla misura in cui i diritti umani sono rispettati</a:t>
            </a:r>
            <a:r>
              <a:rPr lang="it-IT" dirty="0"/>
              <a:t>, protetti e realizzati.</a:t>
            </a:r>
          </a:p>
          <a:p>
            <a:pPr>
              <a:buNone/>
            </a:pPr>
            <a:r>
              <a:rPr lang="it-IT" dirty="0"/>
              <a:t>I diritti fondamentali per la realizzazione della salute sessuale includono:</a:t>
            </a:r>
          </a:p>
          <a:p>
            <a:r>
              <a:rPr lang="it-IT" dirty="0"/>
              <a:t>i diritti </a:t>
            </a:r>
            <a:r>
              <a:rPr lang="it-IT" b="1" dirty="0"/>
              <a:t>all'uguaglianza e alla non discriminazione</a:t>
            </a:r>
          </a:p>
          <a:p>
            <a:r>
              <a:rPr lang="it-IT" dirty="0"/>
              <a:t>il diritto di essere liberi dalla tortura o da trattamenti o punizioni crudeli, inumani o degradanti</a:t>
            </a:r>
          </a:p>
          <a:p>
            <a:r>
              <a:rPr lang="it-IT" dirty="0"/>
              <a:t>il diritto alla privacy</a:t>
            </a:r>
          </a:p>
          <a:p>
            <a:r>
              <a:rPr lang="it-IT" dirty="0"/>
              <a:t>il diritto al </a:t>
            </a:r>
            <a:r>
              <a:rPr lang="it-IT" u="sng" dirty="0"/>
              <a:t>più alto standard raggiungibile di salute </a:t>
            </a:r>
            <a:r>
              <a:rPr lang="it-IT" dirty="0"/>
              <a:t>(inclusa la salute sessuale) e alla sicurezza sociale</a:t>
            </a:r>
          </a:p>
          <a:p>
            <a:r>
              <a:rPr lang="it-IT" dirty="0"/>
              <a:t>il diritto di sposarsi e di fondare una famiglia e di contrarre matrimonio con il libero e pieno consenso dei futuri coniugi, nonché all'uguaglianza nel matrimonio e al momento dello scioglimento dello stesso</a:t>
            </a:r>
          </a:p>
          <a:p>
            <a:r>
              <a:rPr lang="it-IT" dirty="0"/>
              <a:t>il diritto di decidere il numero e la distanza temporale dei figli/gravidanze</a:t>
            </a:r>
          </a:p>
          <a:p>
            <a:r>
              <a:rPr lang="it-IT" dirty="0"/>
              <a:t>i diritti </a:t>
            </a:r>
            <a:r>
              <a:rPr lang="it-IT" u="sng" dirty="0"/>
              <a:t>all'informazione, così come all'istruzione</a:t>
            </a:r>
          </a:p>
          <a:p>
            <a:r>
              <a:rPr lang="it-IT" dirty="0"/>
              <a:t>i diritti alla libertà di opinione e di espressione, e</a:t>
            </a:r>
          </a:p>
          <a:p>
            <a:r>
              <a:rPr lang="it-IT" dirty="0"/>
              <a:t>il diritto a rimedi efficaci contro le violazioni dei diritti fondamentali.</a:t>
            </a:r>
          </a:p>
          <a:p>
            <a:endParaRPr lang="it-IT" dirty="0"/>
          </a:p>
        </p:txBody>
      </p:sp>
      <p:sp>
        <p:nvSpPr>
          <p:cNvPr id="4" name="Titolo 1"/>
          <p:cNvSpPr>
            <a:spLocks noGrp="1"/>
          </p:cNvSpPr>
          <p:nvPr>
            <p:ph type="title"/>
          </p:nvPr>
        </p:nvSpPr>
        <p:spPr>
          <a:xfrm>
            <a:off x="873826" y="210747"/>
            <a:ext cx="10515600" cy="1000536"/>
          </a:xfrm>
        </p:spPr>
        <p:txBody>
          <a:bodyPr/>
          <a:lstStyle/>
          <a:p>
            <a:pPr algn="ctr"/>
            <a:r>
              <a:rPr lang="it-IT" b="1" i="1" dirty="0">
                <a:solidFill>
                  <a:schemeClr val="accent1">
                    <a:lumMod val="75000"/>
                  </a:schemeClr>
                </a:solidFill>
                <a:latin typeface="Harrington" pitchFamily="82" charset="0"/>
              </a:rPr>
              <a:t>DIRITTI SESSUALI</a:t>
            </a:r>
            <a:endParaRPr lang="it-IT"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1491916"/>
            <a:ext cx="10515600" cy="4685047"/>
          </a:xfrm>
        </p:spPr>
        <p:txBody>
          <a:bodyPr>
            <a:normAutofit fontScale="92500" lnSpcReduction="10000"/>
          </a:bodyPr>
          <a:lstStyle/>
          <a:p>
            <a:pPr>
              <a:buNone/>
            </a:pPr>
            <a:r>
              <a:rPr lang="it-IT" dirty="0"/>
              <a:t>Se visto in modo olistico e positivo:</a:t>
            </a:r>
          </a:p>
          <a:p>
            <a:r>
              <a:rPr lang="it-IT" dirty="0"/>
              <a:t>La salute sessuale riguarda il benessere, non semplicemente l'assenza di malattia.</a:t>
            </a:r>
          </a:p>
          <a:p>
            <a:r>
              <a:rPr lang="it-IT" dirty="0"/>
              <a:t>La salute sessuale implica rispetto, sicurezza e libertà da discriminazione e violenza.</a:t>
            </a:r>
          </a:p>
          <a:p>
            <a:r>
              <a:rPr lang="it-IT" dirty="0"/>
              <a:t>La salute sessuale dipende dal rispetto di determinati diritti umani.</a:t>
            </a:r>
          </a:p>
          <a:p>
            <a:r>
              <a:rPr lang="it-IT" dirty="0"/>
              <a:t>La salute sessuale è importante per tutto l'arco della vita di un individuo, non solo per chi è in età riproduttiva, ma anche per i giovani e gli anziani.</a:t>
            </a:r>
          </a:p>
          <a:p>
            <a:r>
              <a:rPr lang="it-IT" dirty="0"/>
              <a:t>La salute sessuale si esprime attraverso diverse sessualità e forme di espressione sessuale.</a:t>
            </a:r>
          </a:p>
          <a:p>
            <a:r>
              <a:rPr lang="it-IT" dirty="0"/>
              <a:t>La salute sessuale è influenzata in modo critico dalle norme di genere, dai ruoli, dalle aspettative e dalle dinamiche di potere.</a:t>
            </a:r>
          </a:p>
          <a:p>
            <a:endParaRPr lang="it-IT" dirty="0"/>
          </a:p>
        </p:txBody>
      </p:sp>
      <p:sp>
        <p:nvSpPr>
          <p:cNvPr id="4" name="Titolo 1"/>
          <p:cNvSpPr>
            <a:spLocks noGrp="1"/>
          </p:cNvSpPr>
          <p:nvPr>
            <p:ph type="title"/>
          </p:nvPr>
        </p:nvSpPr>
        <p:spPr>
          <a:xfrm>
            <a:off x="838200" y="365126"/>
            <a:ext cx="10515600" cy="1090696"/>
          </a:xfrm>
        </p:spPr>
        <p:txBody>
          <a:bodyPr>
            <a:normAutofit fontScale="90000"/>
          </a:bodyPr>
          <a:lstStyle/>
          <a:p>
            <a:pPr algn="ctr"/>
            <a:r>
              <a:rPr lang="it-IT" b="1" i="1" dirty="0">
                <a:solidFill>
                  <a:schemeClr val="accent1">
                    <a:lumMod val="75000"/>
                  </a:schemeClr>
                </a:solidFill>
                <a:latin typeface="Harrington" pitchFamily="82" charset="0"/>
              </a:rPr>
              <a:t>SALUTE  SESSUALE E RIPRODUTTIVA</a:t>
            </a:r>
            <a:r>
              <a:rPr lang="it-IT" b="1" i="1" dirty="0"/>
              <a:t/>
            </a:r>
            <a:br>
              <a:rPr lang="it-IT" b="1" i="1" dirty="0"/>
            </a:br>
            <a:endParaRPr lang="it-IT"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391886"/>
            <a:ext cx="10515600" cy="5785077"/>
          </a:xfrm>
        </p:spPr>
        <p:txBody>
          <a:bodyPr>
            <a:normAutofit fontScale="62500" lnSpcReduction="20000"/>
          </a:bodyPr>
          <a:lstStyle/>
          <a:p>
            <a:pPr>
              <a:lnSpc>
                <a:spcPct val="170000"/>
              </a:lnSpc>
              <a:buNone/>
            </a:pPr>
            <a:r>
              <a:rPr lang="it-IT" dirty="0"/>
              <a:t>La capacità di uomini e donne di raggiungere la salute e il benessere sessuale dipende da:</a:t>
            </a:r>
          </a:p>
          <a:p>
            <a:r>
              <a:rPr lang="it-IT" dirty="0"/>
              <a:t>accesso a informazioni complete e di buona qualità su sesso e sessualità;</a:t>
            </a:r>
          </a:p>
          <a:p>
            <a:r>
              <a:rPr lang="it-IT" dirty="0"/>
              <a:t>conoscenza dei rischi a cui possono andare incontro e della loro vulnerabilità alle conseguenze negative di attività sessuali non protette;</a:t>
            </a:r>
          </a:p>
          <a:p>
            <a:r>
              <a:rPr lang="it-IT" dirty="0"/>
              <a:t>capacità di accedere all'assistenza sanitaria sessuale;</a:t>
            </a:r>
          </a:p>
          <a:p>
            <a:r>
              <a:rPr lang="it-IT" dirty="0"/>
              <a:t>vivere in un ambiente che sostiene e promuove la salute sessuale.</a:t>
            </a:r>
          </a:p>
          <a:p>
            <a:pPr>
              <a:lnSpc>
                <a:spcPct val="170000"/>
              </a:lnSpc>
              <a:buNone/>
            </a:pPr>
            <a:endParaRPr lang="it-IT" dirty="0"/>
          </a:p>
          <a:p>
            <a:pPr>
              <a:lnSpc>
                <a:spcPct val="170000"/>
              </a:lnSpc>
              <a:buNone/>
            </a:pPr>
            <a:r>
              <a:rPr lang="it-IT" dirty="0"/>
              <a:t>Gli argomenti correlati alla salute sessuale sono molto ampi e comprendono l'orientamento sessuale e l'identità di genere, l'espressione sessuale, le relazioni e il piacere. </a:t>
            </a:r>
          </a:p>
          <a:p>
            <a:pPr>
              <a:buNone/>
            </a:pPr>
            <a:r>
              <a:rPr lang="it-IT" dirty="0"/>
              <a:t>Includono anche conseguenze o condizioni negative come:</a:t>
            </a:r>
          </a:p>
          <a:p>
            <a:r>
              <a:rPr lang="it-IT" dirty="0"/>
              <a:t>infezioni da virus dell'immunodeficienza umana (HIV), infezioni a trasmissione sessuale (IST) e infezioni dell'apparato riproduttivo (RTI) e i loro esiti avversi (come cancro e infertilità);</a:t>
            </a:r>
          </a:p>
          <a:p>
            <a:r>
              <a:rPr lang="it-IT" dirty="0"/>
              <a:t>gravidanza indesiderata e aborto;</a:t>
            </a:r>
          </a:p>
          <a:p>
            <a:r>
              <a:rPr lang="it-IT" dirty="0"/>
              <a:t>disfunzione sessuale;</a:t>
            </a:r>
          </a:p>
          <a:p>
            <a:r>
              <a:rPr lang="it-IT" dirty="0"/>
              <a:t>violenza sessuale; e</a:t>
            </a:r>
          </a:p>
          <a:p>
            <a:r>
              <a:rPr lang="it-IT" dirty="0"/>
              <a:t>pratiche dannose (come la mutilazione genitale femminile, MGF).</a:t>
            </a:r>
          </a:p>
          <a:p>
            <a:endParaRPr lang="it-IT"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751156"/>
          </a:xfrm>
        </p:spPr>
        <p:txBody>
          <a:bodyPr>
            <a:normAutofit/>
          </a:bodyPr>
          <a:lstStyle/>
          <a:p>
            <a:pPr algn="ctr"/>
            <a:r>
              <a:rPr lang="it-IT" sz="4800" b="1" dirty="0">
                <a:solidFill>
                  <a:schemeClr val="accent1">
                    <a:lumMod val="75000"/>
                  </a:schemeClr>
                </a:solidFill>
                <a:latin typeface="Harrington" pitchFamily="82" charset="0"/>
              </a:rPr>
              <a:t>TERAPIE</a:t>
            </a:r>
          </a:p>
        </p:txBody>
      </p:sp>
      <p:sp>
        <p:nvSpPr>
          <p:cNvPr id="3" name="Segnaposto contenuto 2"/>
          <p:cNvSpPr>
            <a:spLocks noGrp="1"/>
          </p:cNvSpPr>
          <p:nvPr>
            <p:ph idx="1"/>
          </p:nvPr>
        </p:nvSpPr>
        <p:spPr>
          <a:xfrm>
            <a:off x="360947" y="1365662"/>
            <a:ext cx="11502189" cy="5263738"/>
          </a:xfrm>
        </p:spPr>
        <p:txBody>
          <a:bodyPr>
            <a:normAutofit fontScale="70000" lnSpcReduction="20000"/>
          </a:bodyPr>
          <a:lstStyle/>
          <a:p>
            <a:pPr>
              <a:buNone/>
            </a:pPr>
            <a:r>
              <a:rPr lang="it-IT" dirty="0"/>
              <a:t>Attualmente sono disponibili trattamenti efficaci per diverse malattie sessualmente trasmissibili:</a:t>
            </a:r>
          </a:p>
          <a:p>
            <a:r>
              <a:rPr lang="it-IT" dirty="0"/>
              <a:t>tre </a:t>
            </a:r>
            <a:r>
              <a:rPr lang="it-IT" b="1" dirty="0"/>
              <a:t>infezioni batteriche</a:t>
            </a:r>
            <a:r>
              <a:rPr lang="it-IT" dirty="0"/>
              <a:t> (clamidia, gonorrea e sifilide) e una </a:t>
            </a:r>
            <a:r>
              <a:rPr lang="it-IT" b="1" dirty="0"/>
              <a:t>parassitaria </a:t>
            </a:r>
            <a:r>
              <a:rPr lang="it-IT" dirty="0"/>
              <a:t>(tricomoniasi) sono generalmente curabili con regimi di antibiotici efficaci a dose singola, anche se negli ultimi anni è aumentata rapidamente la resistenza antimicrobica (AMR), in particolare della gonorrea, riducendo le opzioni di trattamento. </a:t>
            </a:r>
          </a:p>
          <a:p>
            <a:r>
              <a:rPr lang="it-IT" dirty="0"/>
              <a:t>per l'</a:t>
            </a:r>
            <a:r>
              <a:rPr lang="it-IT" b="1" dirty="0"/>
              <a:t>herpes e </a:t>
            </a:r>
            <a:r>
              <a:rPr lang="it-IT" dirty="0"/>
              <a:t>l'</a:t>
            </a:r>
            <a:r>
              <a:rPr lang="it-IT" b="1" dirty="0"/>
              <a:t>HIV</a:t>
            </a:r>
            <a:r>
              <a:rPr lang="it-IT" dirty="0"/>
              <a:t>, i farmaci più efficaci disponibili sono gli antivirali che possono modulare il decorso della malattia, sebbene non possano curare la malattia.</a:t>
            </a:r>
          </a:p>
          <a:p>
            <a:r>
              <a:rPr lang="it-IT" dirty="0"/>
              <a:t>per l'</a:t>
            </a:r>
            <a:r>
              <a:rPr lang="it-IT" b="1" dirty="0"/>
              <a:t>epatite B</a:t>
            </a:r>
            <a:r>
              <a:rPr lang="it-IT" dirty="0"/>
              <a:t>, i farmaci antivirali possono aiutare a combattere il virus e rallentare i danni epatici.</a:t>
            </a:r>
          </a:p>
          <a:p>
            <a:r>
              <a:rPr lang="it-IT" dirty="0"/>
              <a:t>la cura </a:t>
            </a:r>
            <a:r>
              <a:rPr lang="it-IT" b="1" dirty="0"/>
              <a:t>dell’epatite C</a:t>
            </a:r>
            <a:r>
              <a:rPr lang="it-IT" dirty="0"/>
              <a:t>, un tempo insoddisfacente, ha fatto notevoli progressi, particolarmente negli ultimi anni con l'arrivo dei cosiddetti </a:t>
            </a:r>
            <a:r>
              <a:rPr lang="it-IT" dirty="0">
                <a:hlinkClick r:id="rId2" tooltip="farmaci antivirali"/>
              </a:rPr>
              <a:t>antivirali </a:t>
            </a:r>
            <a:r>
              <a:rPr lang="it-IT" dirty="0"/>
              <a:t>ad azione diretta. Oggi, quindi, è possibile curare l'infezione da virus dell'epatite C, acuta e cronica, in un'elevata percentuale di casi</a:t>
            </a:r>
          </a:p>
          <a:p>
            <a:endParaRPr lang="it-IT" dirty="0"/>
          </a:p>
          <a:p>
            <a:pPr algn="just">
              <a:lnSpc>
                <a:spcPct val="170000"/>
              </a:lnSpc>
              <a:buNone/>
            </a:pPr>
            <a:r>
              <a:rPr lang="it-IT" dirty="0"/>
              <a:t>Monitorare i modelli </a:t>
            </a:r>
            <a:r>
              <a:rPr lang="it-IT" b="1" dirty="0"/>
              <a:t>di resistenza antimicrobica </a:t>
            </a:r>
            <a:r>
              <a:rPr lang="it-IT" dirty="0"/>
              <a:t>per adeguare le raccomandazioni di trattamento. Esiste una </a:t>
            </a:r>
            <a:r>
              <a:rPr lang="it-IT" b="1" dirty="0"/>
              <a:t>resistenza diffusa alla maggior parte dei farmaci usati per trattare la gonorrea </a:t>
            </a:r>
            <a:r>
              <a:rPr lang="it-IT" dirty="0"/>
              <a:t>in molte parti del mondo. Altri patogeni di infezioni trasmesse sessualmente con potenziale resistenza antimicrobica includono </a:t>
            </a:r>
            <a:r>
              <a:rPr lang="it-IT" dirty="0" err="1"/>
              <a:t>Mycoplasma</a:t>
            </a:r>
            <a:r>
              <a:rPr lang="it-IT" dirty="0"/>
              <a:t> </a:t>
            </a:r>
            <a:r>
              <a:rPr lang="it-IT" dirty="0" err="1"/>
              <a:t>genitalium</a:t>
            </a:r>
            <a:r>
              <a:rPr lang="it-IT" dirty="0"/>
              <a:t> e </a:t>
            </a:r>
            <a:r>
              <a:rPr lang="it-IT" dirty="0" err="1"/>
              <a:t>Trichomonas</a:t>
            </a:r>
            <a:r>
              <a:rPr lang="it-IT" dirty="0"/>
              <a:t> </a:t>
            </a:r>
            <a:r>
              <a:rPr lang="it-IT" dirty="0" err="1"/>
              <a:t>vaginalis</a:t>
            </a:r>
            <a:r>
              <a:rPr lang="it-IT" dirty="0"/>
              <a:t>.</a:t>
            </a:r>
          </a:p>
          <a:p>
            <a:endParaRPr lang="it-IT" dirty="0"/>
          </a:p>
        </p:txBody>
      </p:sp>
    </p:spTree>
    <p:extLst>
      <p:ext uri="{BB962C8B-B14F-4D97-AF65-F5344CB8AC3E}">
        <p14:creationId xmlns:p14="http://schemas.microsoft.com/office/powerpoint/2010/main" xmlns="" val="1447962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644432" y="1236078"/>
            <a:ext cx="4309831" cy="4351338"/>
          </a:xfrm>
          <a:prstGeom prst="rect">
            <a:avLst/>
          </a:prstGeom>
          <a:noFill/>
          <a:ln w="9525">
            <a:noFill/>
            <a:miter lim="800000"/>
            <a:headEnd/>
            <a:tailEnd/>
          </a:ln>
        </p:spPr>
      </p:pic>
      <p:sp>
        <p:nvSpPr>
          <p:cNvPr id="5" name="Rettangolo 4"/>
          <p:cNvSpPr/>
          <p:nvPr/>
        </p:nvSpPr>
        <p:spPr>
          <a:xfrm>
            <a:off x="5442283" y="1293856"/>
            <a:ext cx="6096000" cy="4401205"/>
          </a:xfrm>
          <a:prstGeom prst="rect">
            <a:avLst/>
          </a:prstGeom>
        </p:spPr>
        <p:txBody>
          <a:bodyPr>
            <a:spAutoFit/>
          </a:bodyPr>
          <a:lstStyle/>
          <a:p>
            <a:pPr algn="just"/>
            <a:r>
              <a:rPr lang="it-IT" sz="2000" dirty="0"/>
              <a:t>numerosi studi hanno dimostrato come le persone con HIV, che grazie alla terapia </a:t>
            </a:r>
            <a:r>
              <a:rPr lang="it-IT" sz="2000" dirty="0" err="1"/>
              <a:t>antiretrovirale</a:t>
            </a:r>
            <a:r>
              <a:rPr lang="it-IT" sz="2000" dirty="0"/>
              <a:t> raggiungono</a:t>
            </a:r>
            <a:br>
              <a:rPr lang="it-IT" sz="2000" dirty="0"/>
            </a:br>
            <a:r>
              <a:rPr lang="it-IT" sz="2000" dirty="0"/>
              <a:t>e mantengono livelli non rilevabili del virus nel sangue,</a:t>
            </a:r>
            <a:br>
              <a:rPr lang="it-IT" sz="2000" dirty="0"/>
            </a:br>
            <a:r>
              <a:rPr lang="it-IT" sz="2000" dirty="0"/>
              <a:t>non possono trasmettere l’HIV ad altre persone,</a:t>
            </a:r>
            <a:br>
              <a:rPr lang="it-IT" sz="2000" dirty="0"/>
            </a:br>
            <a:r>
              <a:rPr lang="it-IT" sz="2000" b="1" dirty="0"/>
              <a:t>nemmeno attraverso rapporti sessuali non protetti.</a:t>
            </a:r>
            <a:endParaRPr lang="it-IT" sz="2000" dirty="0"/>
          </a:p>
          <a:p>
            <a:pPr algn="just"/>
            <a:r>
              <a:rPr lang="it-IT" sz="2000" dirty="0"/>
              <a:t>Questo significa </a:t>
            </a:r>
            <a:r>
              <a:rPr lang="it-IT" sz="2000" dirty="0" err="1"/>
              <a:t>U=U</a:t>
            </a:r>
            <a:r>
              <a:rPr lang="it-IT" sz="2000" dirty="0"/>
              <a:t>  “</a:t>
            </a:r>
            <a:r>
              <a:rPr lang="it-IT" sz="2000" dirty="0" err="1"/>
              <a:t>Undetectable</a:t>
            </a:r>
            <a:r>
              <a:rPr lang="it-IT" sz="2000" dirty="0"/>
              <a:t> </a:t>
            </a:r>
            <a:r>
              <a:rPr lang="it-IT" sz="2000" dirty="0" err="1"/>
              <a:t>equals</a:t>
            </a:r>
            <a:r>
              <a:rPr lang="it-IT" sz="2000" dirty="0"/>
              <a:t> </a:t>
            </a:r>
            <a:r>
              <a:rPr lang="it-IT" sz="2000" dirty="0" err="1"/>
              <a:t>Untransmittable</a:t>
            </a:r>
            <a:r>
              <a:rPr lang="it-IT" sz="2000" dirty="0"/>
              <a:t>”</a:t>
            </a:r>
            <a:br>
              <a:rPr lang="it-IT" sz="2000" dirty="0"/>
            </a:br>
            <a:r>
              <a:rPr lang="it-IT" sz="2000" dirty="0"/>
              <a:t>ovvero “Non Rilevabile è uguale a Non Trasmissibile”.</a:t>
            </a:r>
            <a:br>
              <a:rPr lang="it-IT" sz="2000" dirty="0"/>
            </a:br>
            <a:r>
              <a:rPr lang="it-IT" sz="2000" dirty="0"/>
              <a:t>Significa avere la stessa aspettativa di vita di chiunque altro.</a:t>
            </a:r>
            <a:br>
              <a:rPr lang="it-IT" sz="2000" dirty="0"/>
            </a:br>
            <a:r>
              <a:rPr lang="it-IT" sz="2000" dirty="0"/>
              <a:t>Significa poter avere </a:t>
            </a:r>
            <a:r>
              <a:rPr lang="it-IT" sz="2000" dirty="0" err="1"/>
              <a:t>figlə</a:t>
            </a:r>
            <a:r>
              <a:rPr lang="it-IT" sz="2000" dirty="0"/>
              <a:t> con la certezza di non trasmettere loro il virus.</a:t>
            </a:r>
          </a:p>
          <a:p>
            <a:pPr algn="just"/>
            <a:r>
              <a:rPr lang="it-IT" sz="2000" b="1" dirty="0" err="1"/>
              <a:t>U=U</a:t>
            </a:r>
            <a:r>
              <a:rPr lang="it-IT" sz="2000" b="1" dirty="0"/>
              <a:t> significa che il rischio di trasmissione dell’HIV è ZERO</a:t>
            </a:r>
            <a:endParaRPr lang="it-IT"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i="1" dirty="0">
                <a:solidFill>
                  <a:schemeClr val="accent1">
                    <a:lumMod val="75000"/>
                  </a:schemeClr>
                </a:solidFill>
                <a:latin typeface="Harrington" pitchFamily="82" charset="0"/>
              </a:rPr>
              <a:t>PREVENZIONE</a:t>
            </a:r>
            <a:endParaRPr lang="it-IT" dirty="0">
              <a:solidFill>
                <a:schemeClr val="accent1">
                  <a:lumMod val="75000"/>
                </a:schemeClr>
              </a:solidFill>
              <a:latin typeface="Harrington" pitchFamily="82" charset="0"/>
            </a:endParaRPr>
          </a:p>
        </p:txBody>
      </p:sp>
      <p:sp>
        <p:nvSpPr>
          <p:cNvPr id="3" name="Segnaposto contenuto 2"/>
          <p:cNvSpPr>
            <a:spLocks noGrp="1"/>
          </p:cNvSpPr>
          <p:nvPr>
            <p:ph idx="1"/>
          </p:nvPr>
        </p:nvSpPr>
        <p:spPr/>
        <p:txBody>
          <a:bodyPr>
            <a:normAutofit fontScale="92500" lnSpcReduction="20000"/>
          </a:bodyPr>
          <a:lstStyle/>
          <a:p>
            <a:pPr marL="68580" indent="0" algn="ctr">
              <a:buNone/>
            </a:pPr>
            <a:r>
              <a:rPr lang="it-IT" b="1" dirty="0"/>
              <a:t>Considerato il decorso spesso ASINTOMATICO o il quadro clinico aspecifico di molte di queste infezioni si possono prevenire:</a:t>
            </a:r>
          </a:p>
          <a:p>
            <a:pPr marL="68580" indent="0" algn="ctr">
              <a:buNone/>
            </a:pPr>
            <a:endParaRPr lang="it-IT" b="1" dirty="0"/>
          </a:p>
          <a:p>
            <a:r>
              <a:rPr lang="it-IT" dirty="0"/>
              <a:t>Uso del preservativo </a:t>
            </a:r>
          </a:p>
          <a:p>
            <a:r>
              <a:rPr lang="it-IT" b="1" dirty="0"/>
              <a:t>Vaccinazioni disponibili (HPV, Epatite A-B, MPOX)</a:t>
            </a:r>
          </a:p>
          <a:p>
            <a:r>
              <a:rPr lang="it-IT" dirty="0" err="1"/>
              <a:t>Counselling</a:t>
            </a:r>
            <a:r>
              <a:rPr lang="it-IT" dirty="0"/>
              <a:t> e approcci comportamentali</a:t>
            </a:r>
          </a:p>
          <a:p>
            <a:r>
              <a:rPr lang="it-IT" dirty="0"/>
              <a:t>Conoscere lo stato di salute del partner (anche il trattamento del </a:t>
            </a:r>
            <a:r>
              <a:rPr lang="it-IT" i="1" dirty="0"/>
              <a:t>partner </a:t>
            </a:r>
            <a:r>
              <a:rPr lang="it-IT" dirty="0"/>
              <a:t>rappresenta uno strumento di prevenzione)</a:t>
            </a:r>
          </a:p>
          <a:p>
            <a:r>
              <a:rPr lang="it-IT" dirty="0"/>
              <a:t>Sono in corso studi per valutare i benefici della profilassi </a:t>
            </a:r>
            <a:r>
              <a:rPr lang="it-IT" dirty="0" err="1"/>
              <a:t>pre</a:t>
            </a:r>
            <a:r>
              <a:rPr lang="it-IT" dirty="0"/>
              <a:t> e post esposizione alle IST e la loro potenziale sicurezza soppesata con la resistenza antimicrobica.</a:t>
            </a:r>
          </a:p>
          <a:p>
            <a:r>
              <a:rPr lang="it-IT" u="sng" dirty="0"/>
              <a:t>Controlli periodici del proprio stato di salute</a:t>
            </a:r>
          </a:p>
          <a:p>
            <a:pPr marL="0" indent="0">
              <a:buNone/>
            </a:pPr>
            <a:endParaRPr lang="it-IT" dirty="0"/>
          </a:p>
        </p:txBody>
      </p:sp>
    </p:spTree>
    <p:extLst>
      <p:ext uri="{BB962C8B-B14F-4D97-AF65-F5344CB8AC3E}">
        <p14:creationId xmlns:p14="http://schemas.microsoft.com/office/powerpoint/2010/main" xmlns="" val="3161084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917410"/>
          </a:xfrm>
        </p:spPr>
        <p:txBody>
          <a:bodyPr/>
          <a:lstStyle/>
          <a:p>
            <a:pPr algn="ctr"/>
            <a:r>
              <a:rPr lang="it-IT" b="1" dirty="0">
                <a:solidFill>
                  <a:schemeClr val="accent1">
                    <a:lumMod val="75000"/>
                  </a:schemeClr>
                </a:solidFill>
                <a:latin typeface="Harrington" pitchFamily="82" charset="0"/>
                <a:cs typeface="Aharoni" pitchFamily="2" charset="-79"/>
              </a:rPr>
              <a:t>DEFINIZIONE</a:t>
            </a:r>
          </a:p>
        </p:txBody>
      </p:sp>
      <p:sp>
        <p:nvSpPr>
          <p:cNvPr id="3" name="Segnaposto contenuto 2"/>
          <p:cNvSpPr>
            <a:spLocks noGrp="1"/>
          </p:cNvSpPr>
          <p:nvPr>
            <p:ph idx="1"/>
          </p:nvPr>
        </p:nvSpPr>
        <p:spPr>
          <a:xfrm>
            <a:off x="755072" y="1635619"/>
            <a:ext cx="10515600" cy="4883933"/>
          </a:xfrm>
        </p:spPr>
        <p:txBody>
          <a:bodyPr>
            <a:normAutofit fontScale="85000" lnSpcReduction="20000"/>
          </a:bodyPr>
          <a:lstStyle/>
          <a:p>
            <a:pPr marL="0" indent="0" algn="just">
              <a:buNone/>
            </a:pPr>
            <a:r>
              <a:rPr lang="it-IT" dirty="0"/>
              <a:t>Le </a:t>
            </a:r>
            <a:r>
              <a:rPr lang="it-IT" b="1" dirty="0"/>
              <a:t>infezioni sessualmente trasmesse (IST) </a:t>
            </a:r>
            <a:r>
              <a:rPr lang="it-IT" dirty="0"/>
              <a:t>costituiscono un vasto gruppo di </a:t>
            </a:r>
            <a:r>
              <a:rPr lang="it-IT" b="1" dirty="0"/>
              <a:t>malattie infettive molto diffuse in tutto il mondo, che si trasmettono attraverso qualsiasi tipo di rapporto sessuale </a:t>
            </a:r>
            <a:r>
              <a:rPr lang="it-IT" dirty="0"/>
              <a:t>(vaginale, anale, orale), prevalentemente rapporti non protetti, per contatto con i liquidi organici infetti (sperma, secrezioni vaginali, sangue, saliva) o con il contatto diretto della pelle nella zona genitale, delle mucose genitali, anali e della bocca.</a:t>
            </a:r>
          </a:p>
          <a:p>
            <a:pPr marL="0" indent="0" algn="just">
              <a:buNone/>
            </a:pPr>
            <a:endParaRPr lang="it-IT" sz="4700" dirty="0"/>
          </a:p>
          <a:p>
            <a:pPr marL="0" indent="0" algn="just">
              <a:buNone/>
            </a:pPr>
            <a:r>
              <a:rPr lang="it-IT" dirty="0"/>
              <a:t>Alcune malattie sessualmente trasmissibili possono essere </a:t>
            </a:r>
            <a:r>
              <a:rPr lang="it-IT" b="1" dirty="0"/>
              <a:t>trasmesse</a:t>
            </a:r>
            <a:r>
              <a:rPr lang="it-IT" dirty="0"/>
              <a:t> anche durante la </a:t>
            </a:r>
            <a:r>
              <a:rPr lang="it-IT" b="1" dirty="0"/>
              <a:t>gravidanza</a:t>
            </a:r>
            <a:r>
              <a:rPr lang="it-IT" dirty="0"/>
              <a:t>, il </a:t>
            </a:r>
            <a:r>
              <a:rPr lang="it-IT" b="1" dirty="0"/>
              <a:t>parto</a:t>
            </a:r>
            <a:r>
              <a:rPr lang="it-IT" dirty="0"/>
              <a:t>, </a:t>
            </a:r>
            <a:r>
              <a:rPr lang="it-IT" b="1" dirty="0"/>
              <a:t>l'allattamento al seno</a:t>
            </a:r>
            <a:r>
              <a:rPr lang="it-IT" dirty="0"/>
              <a:t>, attraverso il </a:t>
            </a:r>
            <a:r>
              <a:rPr lang="it-IT" b="1" dirty="0"/>
              <a:t>sangue</a:t>
            </a:r>
            <a:r>
              <a:rPr lang="it-IT" dirty="0"/>
              <a:t> o i suoi prodotti infetti (es. trasfusioni, contatto con ferite, scambio di siringhe, tatuaggi, piercing) o con i </a:t>
            </a:r>
            <a:r>
              <a:rPr lang="it-IT" b="1" dirty="0"/>
              <a:t>trapianti</a:t>
            </a:r>
            <a:r>
              <a:rPr lang="it-IT" dirty="0"/>
              <a:t> di tessuto o di organi (HIV, HBV, HCV, Sifilide)</a:t>
            </a:r>
          </a:p>
          <a:p>
            <a:pPr marL="0" indent="0" algn="just">
              <a:buNone/>
            </a:pPr>
            <a:endParaRPr lang="it-IT" sz="700" dirty="0"/>
          </a:p>
          <a:p>
            <a:pPr marL="0" indent="0" algn="just">
              <a:buNone/>
            </a:pPr>
            <a:r>
              <a:rPr lang="it-IT" dirty="0"/>
              <a:t>Le </a:t>
            </a:r>
            <a:r>
              <a:rPr lang="it-IT" dirty="0" err="1"/>
              <a:t>Ist</a:t>
            </a:r>
            <a:r>
              <a:rPr lang="it-IT" dirty="0"/>
              <a:t> </a:t>
            </a:r>
            <a:r>
              <a:rPr lang="it-IT" b="1" u="sng" dirty="0"/>
              <a:t>non</a:t>
            </a:r>
            <a:r>
              <a:rPr lang="it-IT" dirty="0"/>
              <a:t> si trasmettono attraverso i colpi di tosse o gli starnuti e neppure si acquisiscono sui mezzi pubblici, in ufficio o con i contatti sociali usuali. Le </a:t>
            </a:r>
            <a:r>
              <a:rPr lang="it-IT" dirty="0" err="1"/>
              <a:t>Ist</a:t>
            </a:r>
            <a:r>
              <a:rPr lang="it-IT" dirty="0"/>
              <a:t> </a:t>
            </a:r>
            <a:r>
              <a:rPr lang="it-IT" b="1" u="sng" dirty="0"/>
              <a:t>non</a:t>
            </a:r>
            <a:r>
              <a:rPr lang="it-IT" dirty="0"/>
              <a:t> sono trasmesse dalle zanzare o da altri animali, né si possono acquisire attraverso l’uso delle toilette.</a:t>
            </a:r>
          </a:p>
          <a:p>
            <a:pPr marL="0" indent="0" algn="just">
              <a:buNone/>
            </a:pPr>
            <a:endParaRPr lang="it-IT" dirty="0"/>
          </a:p>
          <a:p>
            <a:endParaRPr lang="it-IT" dirty="0"/>
          </a:p>
        </p:txBody>
      </p:sp>
      <p:sp>
        <p:nvSpPr>
          <p:cNvPr id="4" name="Rettangolo arrotondato 3"/>
          <p:cNvSpPr/>
          <p:nvPr/>
        </p:nvSpPr>
        <p:spPr>
          <a:xfrm>
            <a:off x="653143" y="1448791"/>
            <a:ext cx="10854047" cy="1983178"/>
          </a:xfrm>
          <a:prstGeom prst="roundRect">
            <a:avLst/>
          </a:prstGeom>
          <a:solidFill>
            <a:schemeClr val="accent1">
              <a:alpha val="12000"/>
            </a:schemeClr>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xmlns="" val="861025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402180" y="2117557"/>
            <a:ext cx="6605335" cy="5185611"/>
          </a:xfrm>
        </p:spPr>
        <p:txBody>
          <a:bodyPr>
            <a:normAutofit fontScale="70000" lnSpcReduction="20000"/>
          </a:bodyPr>
          <a:lstStyle/>
          <a:p>
            <a:pPr algn="just"/>
            <a:r>
              <a:rPr lang="it-IT" dirty="0"/>
              <a:t>La Settantacinquesima Assemblea mondiale della sanità ha preso atto con apprezzamento delle nuove </a:t>
            </a:r>
            <a:r>
              <a:rPr lang="en-US" b="1" dirty="0"/>
              <a:t> Global Health Sector Strategies on, respectively, HIV, viral hepatitis and sexually transmitted infections for the period 2022-2030 (GHSS) </a:t>
            </a:r>
            <a:r>
              <a:rPr lang="it-IT" dirty="0"/>
              <a:t> e ne ha approvato l'attuazione per i prossimi 8 anni.</a:t>
            </a:r>
          </a:p>
          <a:p>
            <a:pPr algn="just"/>
            <a:r>
              <a:rPr lang="it-IT" dirty="0"/>
              <a:t>Le nuove strategie propongono una </a:t>
            </a:r>
            <a:r>
              <a:rPr lang="it-IT" b="1" dirty="0"/>
              <a:t>visione comune per porre fine alle epidemie</a:t>
            </a:r>
            <a:r>
              <a:rPr lang="it-IT" dirty="0"/>
              <a:t> e promuovere la copertura sanitaria universale, l'assistenza sanitaria primaria e la sicurezza sanitaria in un mondo in cui tutte le persone hanno accesso a servizi sanitari di alta qualità, basati sulle prove e incentrati sulle persone</a:t>
            </a:r>
          </a:p>
          <a:p>
            <a:pPr algn="just"/>
            <a:r>
              <a:rPr lang="it-IT" dirty="0"/>
              <a:t>Le strategie mirano a </a:t>
            </a:r>
            <a:r>
              <a:rPr lang="it-IT" b="1" dirty="0"/>
              <a:t>porre fine all'AIDS e alle epidemie di epatite virale e infezioni sessualmente trasmissibili entro il 2030</a:t>
            </a:r>
            <a:r>
              <a:rPr lang="it-IT" dirty="0"/>
              <a:t>, attraverso un'azione congiunta in aree di convergenza, mantenendo al contempo le specificità delle malattie. Gli obiettivi sono allineati con gli obiettivi dell'Agenda 2030 per lo sviluppo sostenibile e del Programma generale di lavoro dell'OMS.</a:t>
            </a:r>
          </a:p>
          <a:p>
            <a:pPr algn="just"/>
            <a:endParaRPr lang="it-IT" dirty="0"/>
          </a:p>
          <a:p>
            <a:endParaRPr lang="it-IT" dirty="0"/>
          </a:p>
        </p:txBody>
      </p:sp>
      <p:pic>
        <p:nvPicPr>
          <p:cNvPr id="4" name="Picture 2"/>
          <p:cNvPicPr>
            <a:picLocks noChangeAspect="1" noChangeArrowheads="1"/>
          </p:cNvPicPr>
          <p:nvPr/>
        </p:nvPicPr>
        <p:blipFill>
          <a:blip r:embed="rId3" cstate="print"/>
          <a:srcRect/>
          <a:stretch>
            <a:fillRect/>
          </a:stretch>
        </p:blipFill>
        <p:spPr bwMode="auto">
          <a:xfrm>
            <a:off x="0" y="0"/>
            <a:ext cx="5257800" cy="6722342"/>
          </a:xfrm>
          <a:prstGeom prst="rect">
            <a:avLst/>
          </a:prstGeom>
          <a:noFill/>
          <a:ln w="9525">
            <a:noFill/>
            <a:miter lim="800000"/>
            <a:headEnd/>
            <a:tailEnd/>
          </a:ln>
        </p:spPr>
      </p:pic>
      <p:pic>
        <p:nvPicPr>
          <p:cNvPr id="4098" name="Picture 2"/>
          <p:cNvPicPr>
            <a:picLocks noChangeAspect="1" noChangeArrowheads="1"/>
          </p:cNvPicPr>
          <p:nvPr/>
        </p:nvPicPr>
        <p:blipFill>
          <a:blip r:embed="rId4" cstate="print"/>
          <a:srcRect/>
          <a:stretch>
            <a:fillRect/>
          </a:stretch>
        </p:blipFill>
        <p:spPr bwMode="auto">
          <a:xfrm>
            <a:off x="5690936" y="252662"/>
            <a:ext cx="5593226" cy="162426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812632" y="902541"/>
            <a:ext cx="7379368" cy="5509200"/>
          </a:xfrm>
          <a:prstGeom prst="rect">
            <a:avLst/>
          </a:prstGeom>
        </p:spPr>
        <p:txBody>
          <a:bodyPr wrap="square">
            <a:spAutoFit/>
          </a:bodyPr>
          <a:lstStyle/>
          <a:p>
            <a:r>
              <a:rPr lang="it-IT" dirty="0"/>
              <a:t>Cinque direzioni strategiche forniscono il quadro generale di riferimento per le azioni nazionali:</a:t>
            </a:r>
          </a:p>
          <a:p>
            <a:endParaRPr lang="it-IT" dirty="0"/>
          </a:p>
          <a:p>
            <a:pPr marL="342900" indent="-342900">
              <a:buFont typeface="+mj-lt"/>
              <a:buAutoNum type="arabicPeriod"/>
            </a:pPr>
            <a:r>
              <a:rPr lang="it-IT" b="1" dirty="0"/>
              <a:t> Fornire servizi di alta qualità, basati su prove, incentrati sulle persone. </a:t>
            </a:r>
            <a:r>
              <a:rPr lang="it-IT" sz="1600" dirty="0"/>
              <a:t>Utilizzare linee guida basate sulle prove e innovazioni nella fornitura di servizi su misura per soddisfare le esigenze delle persone in diverse popolazioni e contesti, assicurando che nessuno venga lasciato indietro.</a:t>
            </a:r>
            <a:endParaRPr lang="it-IT" dirty="0"/>
          </a:p>
          <a:p>
            <a:pPr marL="342900" indent="-342900">
              <a:buFont typeface="+mj-lt"/>
              <a:buAutoNum type="arabicPeriod"/>
            </a:pPr>
            <a:r>
              <a:rPr lang="it-IT" b="1" dirty="0"/>
              <a:t>Ottimizzare sistemi, settori e partenariati per ottenere un effetto.</a:t>
            </a:r>
            <a:r>
              <a:rPr lang="it-IT" sz="1600" b="1" dirty="0"/>
              <a:t> </a:t>
            </a:r>
            <a:r>
              <a:rPr lang="it-IT" sz="1600" dirty="0"/>
              <a:t>Adottare un approccio orientato ai sistemi che promuova sinergie con l'assistenza sanitaria primaria, la </a:t>
            </a:r>
            <a:r>
              <a:rPr lang="it-IT" sz="1600" dirty="0" err="1"/>
              <a:t>governance</a:t>
            </a:r>
            <a:r>
              <a:rPr lang="it-IT" sz="1600" dirty="0"/>
              <a:t> sanitaria, i finanziamenti, la forza lavoro, la fornitura di servizi e materie prime, promuovendo al contempo risposte </a:t>
            </a:r>
            <a:r>
              <a:rPr lang="it-IT" sz="1600" dirty="0" err="1"/>
              <a:t>multisettoriali</a:t>
            </a:r>
            <a:r>
              <a:rPr lang="it-IT" sz="1600" dirty="0"/>
              <a:t> ai determinanti sociali e strutturali della salute.</a:t>
            </a:r>
            <a:endParaRPr lang="it-IT" dirty="0"/>
          </a:p>
          <a:p>
            <a:pPr marL="342900" indent="-342900">
              <a:buFont typeface="+mj-lt"/>
              <a:buAutoNum type="arabicPeriod"/>
            </a:pPr>
            <a:r>
              <a:rPr lang="it-IT" b="1" dirty="0"/>
              <a:t>Generare e utilizzare dati per guidare le decisioni per l'azione</a:t>
            </a:r>
            <a:r>
              <a:rPr lang="it-IT" dirty="0"/>
              <a:t>.</a:t>
            </a:r>
            <a:r>
              <a:rPr lang="it-IT" sz="1600" dirty="0"/>
              <a:t> Raccogliere, analizzare e utilizzare prove e dati.</a:t>
            </a:r>
            <a:endParaRPr lang="it-IT" dirty="0"/>
          </a:p>
          <a:p>
            <a:pPr marL="342900" indent="-342900">
              <a:buFont typeface="+mj-lt"/>
              <a:buAutoNum type="arabicPeriod"/>
            </a:pPr>
            <a:r>
              <a:rPr lang="it-IT" b="1" dirty="0"/>
              <a:t>Coinvolgere comunità responsabilizzate e la società civile</a:t>
            </a:r>
            <a:r>
              <a:rPr lang="it-IT" dirty="0"/>
              <a:t>,</a:t>
            </a:r>
            <a:r>
              <a:rPr lang="it-IT" sz="1600" dirty="0"/>
              <a:t> comprese popolazioni chiave e colpite, e sostenere il loro ruolo fondamentale anche per garantire che i servizi siano culturalmente appropriati e per affrontare lo stigma e la discriminazione.</a:t>
            </a:r>
            <a:endParaRPr lang="it-IT" dirty="0"/>
          </a:p>
          <a:p>
            <a:pPr marL="342900" indent="-342900">
              <a:buFont typeface="+mj-lt"/>
              <a:buAutoNum type="arabicPeriod"/>
            </a:pPr>
            <a:r>
              <a:rPr lang="it-IT" b="1" dirty="0"/>
              <a:t>Promuovere innovazioni che abbiano un effetto</a:t>
            </a:r>
            <a:r>
              <a:rPr lang="it-IT" dirty="0"/>
              <a:t>.</a:t>
            </a:r>
            <a:r>
              <a:rPr lang="it-IT" sz="1600" dirty="0"/>
              <a:t> In collaborazione con i partner, contribuire a definire e implementare programmi di ricerca e innovazione nazionali, regionali e globali</a:t>
            </a:r>
            <a:endParaRPr lang="it-IT" dirty="0"/>
          </a:p>
        </p:txBody>
      </p:sp>
      <p:pic>
        <p:nvPicPr>
          <p:cNvPr id="5" name="Picture 2"/>
          <p:cNvPicPr>
            <a:picLocks noGrp="1" noChangeAspect="1" noChangeArrowheads="1"/>
          </p:cNvPicPr>
          <p:nvPr>
            <p:ph idx="1"/>
          </p:nvPr>
        </p:nvPicPr>
        <p:blipFill>
          <a:blip r:embed="rId2" cstate="print"/>
          <a:srcRect/>
          <a:stretch>
            <a:fillRect/>
          </a:stretch>
        </p:blipFill>
        <p:spPr bwMode="auto">
          <a:xfrm>
            <a:off x="0" y="0"/>
            <a:ext cx="4752474" cy="657044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68442" y="204538"/>
            <a:ext cx="11863137" cy="6653462"/>
          </a:xfrm>
        </p:spPr>
        <p:txBody>
          <a:bodyPr>
            <a:normAutofit fontScale="47500" lnSpcReduction="20000"/>
          </a:bodyPr>
          <a:lstStyle/>
          <a:p>
            <a:pPr algn="ctr">
              <a:buNone/>
            </a:pPr>
            <a:r>
              <a:rPr lang="it-IT" sz="5900" b="1" dirty="0">
                <a:solidFill>
                  <a:schemeClr val="accent1">
                    <a:lumMod val="75000"/>
                  </a:schemeClr>
                </a:solidFill>
                <a:latin typeface="Harrington" pitchFamily="82" charset="0"/>
              </a:rPr>
              <a:t>Approccio complessivo per le </a:t>
            </a:r>
            <a:r>
              <a:rPr lang="it-IT" sz="5900" b="1" dirty="0" err="1">
                <a:solidFill>
                  <a:schemeClr val="accent1">
                    <a:lumMod val="75000"/>
                  </a:schemeClr>
                </a:solidFill>
                <a:latin typeface="Harrington" pitchFamily="82" charset="0"/>
              </a:rPr>
              <a:t>Ist</a:t>
            </a:r>
            <a:r>
              <a:rPr lang="it-IT" sz="5900" b="1" dirty="0">
                <a:solidFill>
                  <a:schemeClr val="accent1">
                    <a:lumMod val="75000"/>
                  </a:schemeClr>
                </a:solidFill>
                <a:latin typeface="Harrington" pitchFamily="82" charset="0"/>
              </a:rPr>
              <a:t> dell’OMS</a:t>
            </a:r>
          </a:p>
          <a:p>
            <a:pPr algn="just">
              <a:buNone/>
            </a:pPr>
            <a:endParaRPr lang="it-IT" sz="1300" dirty="0"/>
          </a:p>
          <a:p>
            <a:pPr algn="just"/>
            <a:r>
              <a:rPr lang="it-IT" sz="2900" b="1" dirty="0"/>
              <a:t>facile</a:t>
            </a:r>
            <a:r>
              <a:rPr lang="it-IT" sz="2900" dirty="0"/>
              <a:t> </a:t>
            </a:r>
            <a:r>
              <a:rPr lang="it-IT" sz="2900" b="1" u="sng" dirty="0"/>
              <a:t>accesso ai servizi </a:t>
            </a:r>
            <a:r>
              <a:rPr lang="it-IT" sz="2900" dirty="0"/>
              <a:t>di diagnosi e cura (garantire una </a:t>
            </a:r>
            <a:r>
              <a:rPr lang="it-IT" sz="2900" u="sng" dirty="0"/>
              <a:t>continuità</a:t>
            </a:r>
            <a:r>
              <a:rPr lang="it-IT" sz="2900" dirty="0"/>
              <a:t> tra i servizi di prevenzione, </a:t>
            </a:r>
            <a:r>
              <a:rPr lang="it-IT" sz="2900" dirty="0" err="1"/>
              <a:t>testing</a:t>
            </a:r>
            <a:r>
              <a:rPr lang="it-IT" sz="2900" dirty="0"/>
              <a:t>, diagnosi e cura)</a:t>
            </a:r>
          </a:p>
          <a:p>
            <a:pPr algn="just"/>
            <a:r>
              <a:rPr lang="it-IT" sz="2900" dirty="0"/>
              <a:t>Rafforzare i </a:t>
            </a:r>
            <a:r>
              <a:rPr lang="it-IT" sz="2900" b="1" dirty="0"/>
              <a:t>collegamenti, la collaborazione e l’integrazione tra i servizi per le malattie sessualmente trasmissibili e altri servizi sanitari </a:t>
            </a:r>
            <a:r>
              <a:rPr lang="it-IT" sz="2900" dirty="0"/>
              <a:t>(per es. assistenza sanitaria primaria , servizi sanitari per adolescenti, servizi oncologici, assistenza materna e neonatale, servizi di salute mentale e di promozione della salute)</a:t>
            </a:r>
          </a:p>
          <a:p>
            <a:pPr algn="just"/>
            <a:r>
              <a:rPr lang="it-IT" sz="2900" b="1" dirty="0"/>
              <a:t>Collaborare con il settore privato e le organizzazioni non governative </a:t>
            </a:r>
            <a:r>
              <a:rPr lang="it-IT" sz="2900" dirty="0"/>
              <a:t>per aumentare l'accesso a servizi di alta qualità per la lotta alle infezioni sessualmente trasmissibili</a:t>
            </a:r>
          </a:p>
          <a:p>
            <a:pPr algn="just"/>
            <a:r>
              <a:rPr lang="it-IT" sz="2900" b="1" u="sng" dirty="0"/>
              <a:t>accurata </a:t>
            </a:r>
            <a:r>
              <a:rPr lang="it-IT" sz="2900" b="1" dirty="0"/>
              <a:t>informazione </a:t>
            </a:r>
            <a:r>
              <a:rPr lang="it-IT" sz="2900" dirty="0"/>
              <a:t>per aumentare la consapevolezza sulle manifestazioni cliniche delle </a:t>
            </a:r>
            <a:r>
              <a:rPr lang="it-IT" sz="2900" dirty="0" err="1"/>
              <a:t>Ist</a:t>
            </a:r>
            <a:r>
              <a:rPr lang="it-IT" sz="2900" dirty="0"/>
              <a:t>, sulle possibili complicanze, sull’importanza di iniziare eventuale trattamenti ed evitare le reinfezioni</a:t>
            </a:r>
          </a:p>
          <a:p>
            <a:pPr algn="just"/>
            <a:r>
              <a:rPr lang="it-IT" sz="2900" b="1" u="sng" dirty="0"/>
              <a:t>educazione</a:t>
            </a:r>
            <a:r>
              <a:rPr lang="it-IT" sz="2900" b="1" dirty="0"/>
              <a:t> alla salute sessuale </a:t>
            </a:r>
            <a:r>
              <a:rPr lang="it-IT" sz="2900" dirty="0"/>
              <a:t>(es. corretto uso del condom, affrontare l'uso dannoso di alcol e droghe nel contesto del comportamento sessuale)</a:t>
            </a:r>
          </a:p>
          <a:p>
            <a:pPr algn="just"/>
            <a:r>
              <a:rPr lang="it-IT" sz="2900" dirty="0"/>
              <a:t>messa a punto dei servizi per migliorare la consapevolezza e la capacità dei giovani di prevenire le </a:t>
            </a:r>
            <a:r>
              <a:rPr lang="it-IT" sz="2900" dirty="0" err="1"/>
              <a:t>Ist</a:t>
            </a:r>
            <a:endParaRPr lang="it-IT" sz="2900" dirty="0"/>
          </a:p>
          <a:p>
            <a:pPr algn="just"/>
            <a:r>
              <a:rPr lang="it-IT" sz="2900" dirty="0"/>
              <a:t>specifiche misure di prevenzione e controllo delle </a:t>
            </a:r>
            <a:r>
              <a:rPr lang="it-IT" sz="2900" dirty="0" err="1"/>
              <a:t>Ist</a:t>
            </a:r>
            <a:r>
              <a:rPr lang="it-IT" sz="2900" dirty="0"/>
              <a:t> per i soggetti con comportamenti sessuali a rischio (es. adolescenti, giovani, </a:t>
            </a:r>
            <a:r>
              <a:rPr lang="it-IT" sz="2900" dirty="0" err="1"/>
              <a:t>Msm</a:t>
            </a:r>
            <a:r>
              <a:rPr lang="it-IT" sz="2900" dirty="0"/>
              <a:t>, tossicodipendenti, prostitute)</a:t>
            </a:r>
          </a:p>
          <a:p>
            <a:pPr algn="just"/>
            <a:r>
              <a:rPr lang="it-IT" sz="2900" b="1" u="sng" dirty="0"/>
              <a:t>trattamento</a:t>
            </a:r>
            <a:r>
              <a:rPr lang="it-IT" sz="2900" b="1" dirty="0"/>
              <a:t> appropriato, anche del partner</a:t>
            </a:r>
            <a:r>
              <a:rPr lang="it-IT" sz="2900" dirty="0"/>
              <a:t>, delle complicazioni delle infezioni trasmesse sessualmente e delle loro conseguenze</a:t>
            </a:r>
          </a:p>
          <a:p>
            <a:pPr algn="just"/>
            <a:r>
              <a:rPr lang="it-IT" sz="2900" dirty="0"/>
              <a:t>Implementare strategie per fornire notifiche volontarie ai partner e servizi di follow-up accessibili per i partner. I servizi per i partner possono dare un contributo importante per evitare l'ulteriore trasmissione di infezioni sessualmente trasmissibili e la reinfezione</a:t>
            </a:r>
          </a:p>
          <a:p>
            <a:pPr algn="just"/>
            <a:r>
              <a:rPr lang="it-IT" sz="2900" b="1" dirty="0"/>
              <a:t>Prevenire la trasmissione verticale </a:t>
            </a:r>
            <a:r>
              <a:rPr lang="it-IT" sz="2900" dirty="0"/>
              <a:t>(da madre a figlio) delle infezioni sessualmente trasmissibili.</a:t>
            </a:r>
          </a:p>
          <a:p>
            <a:pPr algn="just"/>
            <a:r>
              <a:rPr lang="it-IT" sz="2900" dirty="0"/>
              <a:t>aumento e facilitazione dell’</a:t>
            </a:r>
            <a:r>
              <a:rPr lang="it-IT" sz="2900" b="1" dirty="0"/>
              <a:t>offerta dei </a:t>
            </a:r>
            <a:r>
              <a:rPr lang="it-IT" sz="2900" b="1" u="sng" dirty="0"/>
              <a:t>test diagnostici </a:t>
            </a:r>
            <a:r>
              <a:rPr lang="it-IT" sz="2900" dirty="0"/>
              <a:t>per identificare anche i casi asintomatici, uso di test integrati per più malattie, promozione del test </a:t>
            </a:r>
            <a:r>
              <a:rPr lang="it-IT" sz="2900" dirty="0" err="1"/>
              <a:t>Hiv</a:t>
            </a:r>
            <a:endParaRPr lang="it-IT" sz="2900" dirty="0"/>
          </a:p>
          <a:p>
            <a:pPr algn="just"/>
            <a:r>
              <a:rPr lang="it-IT" sz="2900" dirty="0"/>
              <a:t>utilizzo </a:t>
            </a:r>
            <a:r>
              <a:rPr lang="it-IT" sz="2900" u="sng" dirty="0"/>
              <a:t>dei vaccini disponibili </a:t>
            </a:r>
            <a:r>
              <a:rPr lang="it-IT" sz="2900" dirty="0"/>
              <a:t>(</a:t>
            </a:r>
            <a:r>
              <a:rPr lang="it-IT" sz="2900" dirty="0" err="1"/>
              <a:t>Hpv</a:t>
            </a:r>
            <a:r>
              <a:rPr lang="it-IT" sz="2900" dirty="0"/>
              <a:t>, </a:t>
            </a:r>
            <a:r>
              <a:rPr lang="it-IT" sz="2900" dirty="0" err="1"/>
              <a:t>Hbv</a:t>
            </a:r>
            <a:r>
              <a:rPr lang="it-IT" sz="2900" dirty="0"/>
              <a:t>)</a:t>
            </a:r>
          </a:p>
          <a:p>
            <a:pPr algn="just"/>
            <a:r>
              <a:rPr lang="it-IT" sz="2900" dirty="0"/>
              <a:t>rafforzamento dei </a:t>
            </a:r>
            <a:r>
              <a:rPr lang="it-IT" sz="2900" u="sng" dirty="0"/>
              <a:t>sistemi di sorveglianza </a:t>
            </a:r>
            <a:r>
              <a:rPr lang="it-IT" sz="2900" dirty="0"/>
              <a:t>delle </a:t>
            </a:r>
            <a:r>
              <a:rPr lang="it-IT" sz="2900" dirty="0" err="1"/>
              <a:t>Ist</a:t>
            </a:r>
            <a:endParaRPr lang="it-IT" sz="2900" dirty="0"/>
          </a:p>
          <a:p>
            <a:pPr algn="just"/>
            <a:r>
              <a:rPr lang="it-IT" sz="2900" u="sng" dirty="0"/>
              <a:t>coinvolgimento</a:t>
            </a:r>
            <a:r>
              <a:rPr lang="it-IT" sz="2900" dirty="0"/>
              <a:t> di tutte le parti in causa, sia del settore pubblico che del settore privato, per la prevenzione e il trattamento delle </a:t>
            </a:r>
            <a:r>
              <a:rPr lang="it-IT" sz="2900" dirty="0" err="1"/>
              <a:t>Ist</a:t>
            </a:r>
            <a:endParaRPr lang="it-IT" sz="2900" dirty="0"/>
          </a:p>
          <a:p>
            <a:pPr algn="just"/>
            <a:r>
              <a:rPr lang="it-IT" sz="2900" dirty="0"/>
              <a:t>Coinvolgere e supportare le </a:t>
            </a:r>
            <a:r>
              <a:rPr lang="it-IT" sz="2900" b="1" dirty="0"/>
              <a:t>organizzazioni della comunità e della società civile</a:t>
            </a:r>
            <a:r>
              <a:rPr lang="it-IT" sz="2900" dirty="0"/>
              <a:t> nella progettazione, promozione, implementazione e monitoraggio dei servizi per le infezioni sessualmente trasmissibili</a:t>
            </a:r>
          </a:p>
          <a:p>
            <a:pPr algn="just"/>
            <a:r>
              <a:rPr lang="it-IT" sz="2900" dirty="0"/>
              <a:t>L'educazione e la </a:t>
            </a:r>
            <a:r>
              <a:rPr lang="it-IT" sz="2900" b="1" dirty="0"/>
              <a:t>formazione complessiva sulla salute sessuale di tutti gli operatori sanitari </a:t>
            </a:r>
            <a:r>
              <a:rPr lang="it-IT" sz="2900" dirty="0"/>
              <a:t>devono essere ampliate per rafforzare la loro sicurezza e le loro competenze</a:t>
            </a:r>
          </a:p>
          <a:p>
            <a:pPr algn="just"/>
            <a:r>
              <a:rPr lang="it-IT" sz="2900" b="1" dirty="0"/>
              <a:t>Eliminare lo stigma e la discriminazione negli ambienti sanitar</a:t>
            </a:r>
            <a:r>
              <a:rPr lang="it-IT" sz="2900" dirty="0"/>
              <a:t>i e rafforzare la responsabilità per un'assistenza sanitaria senza discriminazioni.</a:t>
            </a:r>
          </a:p>
          <a:p>
            <a:endParaRPr lang="it-IT" dirty="0"/>
          </a:p>
          <a:p>
            <a:endParaRPr lang="it-IT" dirty="0"/>
          </a:p>
        </p:txBody>
      </p:sp>
    </p:spTree>
    <p:extLst>
      <p:ext uri="{BB962C8B-B14F-4D97-AF65-F5344CB8AC3E}">
        <p14:creationId xmlns:p14="http://schemas.microsoft.com/office/powerpoint/2010/main" xmlns="" val="3447419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dirty="0"/>
              <a:t>I dati disponibili suggeriscono che il mondo è lontano dal raggiungimento degli obiettivi, con tendenze in aumento anziché in calo nelle nuove infezioni. Nei paesi ad alto reddito con solidi sistemi di sorveglianza, i tassi di notifica dei casi per le IST come la gonorrea sono in aumento</a:t>
            </a:r>
          </a:p>
          <a:p>
            <a:r>
              <a:rPr lang="it-IT" dirty="0"/>
              <a:t>Per essere sulla buona strada per raggiungere tutti gli obiettivi di impatto globale, i paesi dovranno ampliare l'accesso ai servizi di prevenzione, test e trattamento delle IST incentrati sulle persone e garantire che questi servizi siano accessibili alle popolazioni a più alto rischio di infezione.</a:t>
            </a:r>
          </a:p>
        </p:txBody>
      </p:sp>
      <p:pic>
        <p:nvPicPr>
          <p:cNvPr id="5123" name="Picture 3"/>
          <p:cNvPicPr>
            <a:picLocks noChangeAspect="1" noChangeArrowheads="1"/>
          </p:cNvPicPr>
          <p:nvPr/>
        </p:nvPicPr>
        <p:blipFill>
          <a:blip r:embed="rId3" cstate="print"/>
          <a:srcRect/>
          <a:stretch>
            <a:fillRect/>
          </a:stretch>
        </p:blipFill>
        <p:spPr bwMode="auto">
          <a:xfrm>
            <a:off x="1" y="1"/>
            <a:ext cx="2791325" cy="1545703"/>
          </a:xfrm>
          <a:prstGeom prst="rect">
            <a:avLst/>
          </a:prstGeom>
          <a:noFill/>
          <a:ln w="9525">
            <a:noFill/>
            <a:miter lim="800000"/>
            <a:headEnd/>
            <a:tailEnd/>
          </a:ln>
        </p:spPr>
      </p:pic>
      <p:pic>
        <p:nvPicPr>
          <p:cNvPr id="5124" name="Picture 4"/>
          <p:cNvPicPr>
            <a:picLocks noChangeAspect="1" noChangeArrowheads="1"/>
          </p:cNvPicPr>
          <p:nvPr/>
        </p:nvPicPr>
        <p:blipFill>
          <a:blip r:embed="rId4" cstate="print"/>
          <a:srcRect/>
          <a:stretch>
            <a:fillRect/>
          </a:stretch>
        </p:blipFill>
        <p:spPr bwMode="auto">
          <a:xfrm>
            <a:off x="3114425" y="305802"/>
            <a:ext cx="5000625" cy="952500"/>
          </a:xfrm>
          <a:prstGeom prst="rect">
            <a:avLst/>
          </a:prstGeom>
          <a:noFill/>
          <a:ln w="9525">
            <a:noFill/>
            <a:miter lim="800000"/>
            <a:headEnd/>
            <a:tailEnd/>
          </a:ln>
        </p:spPr>
      </p:pic>
      <p:pic>
        <p:nvPicPr>
          <p:cNvPr id="5125" name="Picture 5"/>
          <p:cNvPicPr>
            <a:picLocks noChangeAspect="1" noChangeArrowheads="1"/>
          </p:cNvPicPr>
          <p:nvPr/>
        </p:nvPicPr>
        <p:blipFill>
          <a:blip r:embed="rId5" cstate="print"/>
          <a:srcRect/>
          <a:stretch>
            <a:fillRect/>
          </a:stretch>
        </p:blipFill>
        <p:spPr bwMode="auto">
          <a:xfrm>
            <a:off x="8158915" y="400552"/>
            <a:ext cx="3078580" cy="80101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02106" y="2273968"/>
            <a:ext cx="10515600" cy="4167690"/>
          </a:xfrm>
        </p:spPr>
        <p:txBody>
          <a:bodyPr>
            <a:normAutofit/>
          </a:bodyPr>
          <a:lstStyle/>
          <a:p>
            <a:pPr marL="0" indent="0">
              <a:buNone/>
            </a:pPr>
            <a:r>
              <a:rPr lang="it-IT" dirty="0"/>
              <a:t>Alcune fra le principali agenzie internazionali per la produzione di raccomandazioni e linee guida </a:t>
            </a:r>
            <a:r>
              <a:rPr lang="it-IT" i="1" dirty="0" err="1"/>
              <a:t>evidence-based</a:t>
            </a:r>
            <a:r>
              <a:rPr lang="it-IT" dirty="0"/>
              <a:t>, hanno pubblicato un’ampia documentazione contenente interventi di prevenzione efficaci.</a:t>
            </a:r>
            <a:br>
              <a:rPr lang="it-IT" dirty="0"/>
            </a:br>
            <a:r>
              <a:rPr lang="it-IT" dirty="0"/>
              <a:t/>
            </a:r>
            <a:br>
              <a:rPr lang="it-IT" dirty="0"/>
            </a:br>
            <a:r>
              <a:rPr lang="it-IT" dirty="0"/>
              <a:t>Fra i più autorevoli, citiamo il documento ’</a:t>
            </a:r>
            <a:r>
              <a:rPr lang="it-IT" dirty="0" err="1"/>
              <a:t>Reducing</a:t>
            </a:r>
            <a:r>
              <a:rPr lang="it-IT" dirty="0"/>
              <a:t> </a:t>
            </a:r>
            <a:r>
              <a:rPr lang="it-IT" dirty="0" err="1"/>
              <a:t>sexually</a:t>
            </a:r>
            <a:r>
              <a:rPr lang="it-IT" dirty="0"/>
              <a:t> </a:t>
            </a:r>
            <a:r>
              <a:rPr lang="it-IT" dirty="0" err="1"/>
              <a:t>transmitted</a:t>
            </a:r>
            <a:r>
              <a:rPr lang="it-IT" dirty="0"/>
              <a:t> </a:t>
            </a:r>
            <a:r>
              <a:rPr lang="it-IT" dirty="0" err="1"/>
              <a:t>infections</a:t>
            </a:r>
            <a:r>
              <a:rPr lang="it-IT" dirty="0"/>
              <a:t>’</a:t>
            </a:r>
            <a:r>
              <a:rPr lang="it-IT" i="1" dirty="0"/>
              <a:t> </a:t>
            </a:r>
            <a:r>
              <a:rPr lang="it-IT" dirty="0"/>
              <a:t>pubblicato dal </a:t>
            </a:r>
            <a:r>
              <a:rPr lang="it-IT" b="1" dirty="0"/>
              <a:t>National </a:t>
            </a:r>
            <a:r>
              <a:rPr lang="it-IT" b="1" dirty="0" err="1"/>
              <a:t>Institute</a:t>
            </a:r>
            <a:r>
              <a:rPr lang="it-IT" b="1" dirty="0"/>
              <a:t> for </a:t>
            </a:r>
            <a:r>
              <a:rPr lang="it-IT" b="1" dirty="0" err="1"/>
              <a:t>Health</a:t>
            </a:r>
            <a:r>
              <a:rPr lang="it-IT" b="1" dirty="0"/>
              <a:t> and Care </a:t>
            </a:r>
            <a:r>
              <a:rPr lang="it-IT" b="1" dirty="0" err="1"/>
              <a:t>Excellence</a:t>
            </a:r>
            <a:r>
              <a:rPr lang="it-IT" b="1" dirty="0"/>
              <a:t> (NICE)</a:t>
            </a:r>
            <a:r>
              <a:rPr lang="it-IT" dirty="0"/>
              <a:t> nel 2022. </a:t>
            </a:r>
          </a:p>
        </p:txBody>
      </p:sp>
      <p:pic>
        <p:nvPicPr>
          <p:cNvPr id="7170" name="Picture 2"/>
          <p:cNvPicPr>
            <a:picLocks noChangeAspect="1" noChangeArrowheads="1"/>
          </p:cNvPicPr>
          <p:nvPr/>
        </p:nvPicPr>
        <p:blipFill>
          <a:blip r:embed="rId2" cstate="print"/>
          <a:srcRect/>
          <a:stretch>
            <a:fillRect/>
          </a:stretch>
        </p:blipFill>
        <p:spPr bwMode="auto">
          <a:xfrm>
            <a:off x="2143878" y="493796"/>
            <a:ext cx="8048625" cy="1009650"/>
          </a:xfrm>
          <a:prstGeom prst="rect">
            <a:avLst/>
          </a:prstGeom>
          <a:noFill/>
          <a:ln w="9525">
            <a:noFill/>
            <a:miter lim="800000"/>
            <a:headEnd/>
            <a:tailEnd/>
          </a:ln>
        </p:spPr>
      </p:pic>
    </p:spTree>
    <p:extLst>
      <p:ext uri="{BB962C8B-B14F-4D97-AF65-F5344CB8AC3E}">
        <p14:creationId xmlns:p14="http://schemas.microsoft.com/office/powerpoint/2010/main" xmlns="" val="9119325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b="1" dirty="0"/>
              <a:t>Accesso ai servizi di salute sessuale</a:t>
            </a:r>
          </a:p>
          <a:p>
            <a:r>
              <a:rPr lang="it-IT" b="1" dirty="0"/>
              <a:t>Indirizzare gli interventi a </a:t>
            </a:r>
            <a:r>
              <a:rPr lang="it-IT" b="1" u="sng" dirty="0">
                <a:hlinkClick r:id="rId2"/>
              </a:rPr>
              <a:t>gruppi con maggiori esigenze di salute sessuale o di accesso</a:t>
            </a:r>
            <a:endParaRPr lang="it-IT" b="1" u="sng" dirty="0"/>
          </a:p>
          <a:p>
            <a:r>
              <a:rPr lang="it-IT" b="1" dirty="0"/>
              <a:t>Erogazione e valutazione di interventi per ridurre la trasmissione di IST</a:t>
            </a:r>
          </a:p>
          <a:p>
            <a:r>
              <a:rPr lang="it-IT" b="1" dirty="0"/>
              <a:t>Migliorare l'adozione e aumentare la frequenza dei test per le IST</a:t>
            </a:r>
          </a:p>
          <a:p>
            <a:r>
              <a:rPr lang="it-IT" b="1" dirty="0"/>
              <a:t>Notifica ai partner</a:t>
            </a:r>
          </a:p>
          <a:p>
            <a:r>
              <a:rPr lang="it-IT" b="1" dirty="0"/>
              <a:t>Vaccinazione contro l'HPV e l'epatite A e B</a:t>
            </a:r>
          </a:p>
          <a:p>
            <a:r>
              <a:rPr lang="it-IT" b="1" dirty="0"/>
              <a:t>Sensibilizzazione alla profilassi </a:t>
            </a:r>
            <a:r>
              <a:rPr lang="it-IT" b="1" dirty="0" err="1"/>
              <a:t>pre-esposizione</a:t>
            </a:r>
            <a:r>
              <a:rPr lang="it-IT" b="1" dirty="0"/>
              <a:t> per l'HIV</a:t>
            </a:r>
            <a:endParaRPr lang="it-IT" dirty="0"/>
          </a:p>
        </p:txBody>
      </p:sp>
      <p:pic>
        <p:nvPicPr>
          <p:cNvPr id="4" name="Picture 2"/>
          <p:cNvPicPr>
            <a:picLocks noChangeAspect="1" noChangeArrowheads="1"/>
          </p:cNvPicPr>
          <p:nvPr/>
        </p:nvPicPr>
        <p:blipFill>
          <a:blip r:embed="rId3" cstate="print"/>
          <a:srcRect/>
          <a:stretch>
            <a:fillRect/>
          </a:stretch>
        </p:blipFill>
        <p:spPr bwMode="auto">
          <a:xfrm>
            <a:off x="2143878" y="493796"/>
            <a:ext cx="8048625" cy="100965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86326" y="1852863"/>
            <a:ext cx="10515600" cy="860509"/>
          </a:xfrm>
        </p:spPr>
        <p:txBody>
          <a:bodyPr>
            <a:normAutofit fontScale="90000"/>
          </a:bodyPr>
          <a:lstStyle/>
          <a:p>
            <a:pPr algn="ctr"/>
            <a:r>
              <a:rPr lang="it-IT" b="1" dirty="0"/>
              <a:t>Accesso ai servizi di salute sessuale</a:t>
            </a:r>
            <a:br>
              <a:rPr lang="it-IT" b="1" dirty="0"/>
            </a:br>
            <a:endParaRPr lang="it-IT" dirty="0"/>
          </a:p>
        </p:txBody>
      </p:sp>
      <p:sp>
        <p:nvSpPr>
          <p:cNvPr id="3" name="Segnaposto contenuto 2"/>
          <p:cNvSpPr>
            <a:spLocks noGrp="1"/>
          </p:cNvSpPr>
          <p:nvPr>
            <p:ph idx="1"/>
          </p:nvPr>
        </p:nvSpPr>
        <p:spPr>
          <a:xfrm>
            <a:off x="826168" y="2719137"/>
            <a:ext cx="10515600" cy="3429000"/>
          </a:xfrm>
        </p:spPr>
        <p:txBody>
          <a:bodyPr>
            <a:normAutofit/>
          </a:bodyPr>
          <a:lstStyle/>
          <a:p>
            <a:pPr marL="0" indent="0" algn="just">
              <a:buFontTx/>
              <a:buChar char="-"/>
            </a:pPr>
            <a:r>
              <a:rPr lang="it-IT" dirty="0"/>
              <a:t>Formare una rete di servizi, compresi i servizi online, che forniscono assistenza sanitaria sessuale per un'area</a:t>
            </a:r>
          </a:p>
          <a:p>
            <a:pPr marL="0" indent="0" algn="just">
              <a:buNone/>
            </a:pPr>
            <a:endParaRPr lang="it-IT" dirty="0"/>
          </a:p>
          <a:p>
            <a:pPr marL="0" indent="0" algn="just">
              <a:buNone/>
            </a:pPr>
            <a:r>
              <a:rPr lang="it-IT" dirty="0"/>
              <a:t>- Ridurre le barriere ai servizi per i gruppi con maggiori esigenze di salute sessuale o di accesso: enfatizzando la riservatezza, l'empatia e un approccio non giudicante</a:t>
            </a:r>
          </a:p>
          <a:p>
            <a:pPr marL="0" indent="0">
              <a:buNone/>
            </a:pPr>
            <a:endParaRPr lang="it-IT" b="1" dirty="0"/>
          </a:p>
          <a:p>
            <a:endParaRPr lang="it-IT" dirty="0"/>
          </a:p>
        </p:txBody>
      </p:sp>
      <p:pic>
        <p:nvPicPr>
          <p:cNvPr id="4" name="Picture 2"/>
          <p:cNvPicPr>
            <a:picLocks noChangeAspect="1" noChangeArrowheads="1"/>
          </p:cNvPicPr>
          <p:nvPr/>
        </p:nvPicPr>
        <p:blipFill>
          <a:blip r:embed="rId2" cstate="print"/>
          <a:srcRect/>
          <a:stretch>
            <a:fillRect/>
          </a:stretch>
        </p:blipFill>
        <p:spPr bwMode="auto">
          <a:xfrm>
            <a:off x="2252162" y="168943"/>
            <a:ext cx="8048625" cy="1009650"/>
          </a:xfrm>
          <a:prstGeom prst="rect">
            <a:avLst/>
          </a:prstGeom>
          <a:noFill/>
          <a:ln w="9525">
            <a:noFill/>
            <a:miter lim="800000"/>
            <a:headEnd/>
            <a:tailEnd/>
          </a:ln>
        </p:spPr>
      </p:pic>
    </p:spTree>
    <p:extLst>
      <p:ext uri="{BB962C8B-B14F-4D97-AF65-F5344CB8AC3E}">
        <p14:creationId xmlns:p14="http://schemas.microsoft.com/office/powerpoint/2010/main" xmlns="" val="1838843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10390" y="2242051"/>
            <a:ext cx="10515600" cy="1325563"/>
          </a:xfrm>
        </p:spPr>
        <p:txBody>
          <a:bodyPr>
            <a:normAutofit fontScale="90000"/>
          </a:bodyPr>
          <a:lstStyle/>
          <a:p>
            <a:pPr algn="just"/>
            <a:r>
              <a:rPr lang="it-IT" b="1" dirty="0"/>
              <a:t>Indirizzare gli interventi a </a:t>
            </a:r>
            <a:r>
              <a:rPr lang="it-IT" b="1" u="sng" dirty="0">
                <a:hlinkClick r:id="rId2"/>
              </a:rPr>
              <a:t>gruppi con maggiori esigenze di salute sessuale o di accesso</a:t>
            </a:r>
            <a:r>
              <a:rPr lang="it-IT" b="1" u="sng" dirty="0"/>
              <a:t/>
            </a:r>
            <a:br>
              <a:rPr lang="it-IT" b="1" u="sng" dirty="0"/>
            </a:br>
            <a:endParaRPr lang="it-IT" dirty="0"/>
          </a:p>
        </p:txBody>
      </p:sp>
      <p:sp>
        <p:nvSpPr>
          <p:cNvPr id="3" name="Segnaposto contenuto 2"/>
          <p:cNvSpPr>
            <a:spLocks noGrp="1"/>
          </p:cNvSpPr>
          <p:nvPr>
            <p:ph idx="1"/>
          </p:nvPr>
        </p:nvSpPr>
        <p:spPr>
          <a:xfrm>
            <a:off x="733926" y="3618331"/>
            <a:ext cx="10619874" cy="2878722"/>
          </a:xfrm>
        </p:spPr>
        <p:txBody>
          <a:bodyPr>
            <a:normAutofit fontScale="70000" lnSpcReduction="20000"/>
          </a:bodyPr>
          <a:lstStyle/>
          <a:p>
            <a:pPr marL="0" indent="0">
              <a:buNone/>
            </a:pPr>
            <a:endParaRPr lang="it-IT" b="1" u="sng" dirty="0"/>
          </a:p>
          <a:p>
            <a:pPr marL="0" indent="0">
              <a:lnSpc>
                <a:spcPct val="150000"/>
              </a:lnSpc>
              <a:buNone/>
            </a:pPr>
            <a:r>
              <a:rPr lang="it-IT" dirty="0"/>
              <a:t>- pianificare, progettare, implementare e valutare servizi e interventi in consultazione con i gruppi a cui sono destinati</a:t>
            </a:r>
          </a:p>
          <a:p>
            <a:pPr marL="0" indent="0">
              <a:lnSpc>
                <a:spcPct val="150000"/>
              </a:lnSpc>
              <a:buNone/>
            </a:pPr>
            <a:endParaRPr lang="it-IT" dirty="0"/>
          </a:p>
          <a:p>
            <a:pPr marL="0" indent="0">
              <a:lnSpc>
                <a:spcPct val="150000"/>
              </a:lnSpc>
              <a:buNone/>
            </a:pPr>
            <a:r>
              <a:rPr lang="it-IT" dirty="0"/>
              <a:t>- Adattare gli interventi alle esigenze dei gruppi individuati. Prendere in considerazione i problemi di sicurezza (come la violenza sessuale o la coercizione), lo stigma e la discriminazione</a:t>
            </a:r>
            <a:endParaRPr lang="it-IT" b="1" dirty="0"/>
          </a:p>
          <a:p>
            <a:endParaRPr lang="it-IT" dirty="0"/>
          </a:p>
        </p:txBody>
      </p:sp>
      <p:pic>
        <p:nvPicPr>
          <p:cNvPr id="4" name="Picture 2"/>
          <p:cNvPicPr>
            <a:picLocks noChangeAspect="1" noChangeArrowheads="1"/>
          </p:cNvPicPr>
          <p:nvPr/>
        </p:nvPicPr>
        <p:blipFill>
          <a:blip r:embed="rId3" cstate="print"/>
          <a:srcRect/>
          <a:stretch>
            <a:fillRect/>
          </a:stretch>
        </p:blipFill>
        <p:spPr bwMode="auto">
          <a:xfrm>
            <a:off x="2143878" y="493796"/>
            <a:ext cx="8048625" cy="1009650"/>
          </a:xfrm>
          <a:prstGeom prst="rect">
            <a:avLst/>
          </a:prstGeom>
          <a:noFill/>
          <a:ln w="9525">
            <a:noFill/>
            <a:miter lim="800000"/>
            <a:headEnd/>
            <a:tailEnd/>
          </a:ln>
        </p:spPr>
      </p:pic>
    </p:spTree>
    <p:extLst>
      <p:ext uri="{BB962C8B-B14F-4D97-AF65-F5344CB8AC3E}">
        <p14:creationId xmlns:p14="http://schemas.microsoft.com/office/powerpoint/2010/main" xmlns="" val="3583375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a:t>Gruppi con maggiori esigenze di salute sessuale </a:t>
            </a:r>
            <a:br>
              <a:rPr lang="it-IT" b="1" dirty="0"/>
            </a:br>
            <a:endParaRPr lang="it-IT" dirty="0"/>
          </a:p>
        </p:txBody>
      </p:sp>
      <p:sp>
        <p:nvSpPr>
          <p:cNvPr id="3" name="Segnaposto contenuto 2"/>
          <p:cNvSpPr>
            <a:spLocks noGrp="1"/>
          </p:cNvSpPr>
          <p:nvPr>
            <p:ph idx="1"/>
          </p:nvPr>
        </p:nvSpPr>
        <p:spPr/>
        <p:txBody>
          <a:bodyPr>
            <a:normAutofit fontScale="85000" lnSpcReduction="20000"/>
          </a:bodyPr>
          <a:lstStyle/>
          <a:p>
            <a:pPr>
              <a:buNone/>
            </a:pPr>
            <a:r>
              <a:rPr lang="it-IT" dirty="0"/>
              <a:t>Questi gruppi hanno tassi più elevati di cambio di partner sessuale o meno contatti con il sistema sanitario rispetto alla media:</a:t>
            </a:r>
          </a:p>
          <a:p>
            <a:pPr>
              <a:buNone/>
            </a:pPr>
            <a:endParaRPr lang="it-IT" dirty="0"/>
          </a:p>
          <a:p>
            <a:pPr lvl="1"/>
            <a:r>
              <a:rPr lang="it-IT" dirty="0"/>
              <a:t>Le persone sono più a rischio di malattie sessualmente trasmissibili se sono coinvolte in tassi più elevati di sesso senza preservativo con più partner o cambiano frequentemente partner. Ci possono essere più persone che praticano questi comportamenti in alcuni gruppi rispetto ad altri, ma questo non significa che tutti nel gruppo siano necessariamente a rischio più elevato. Ad esempio, gay, bisessuali e altri uomini che hanno rapporti sessuali con uomini sono un gruppo a più alto rischio di malattie sessualmente trasmissibili e HIV, ma questo non significa che ogni persona in quel gruppo sia a rischio più elevato.</a:t>
            </a:r>
          </a:p>
          <a:p>
            <a:pPr lvl="1">
              <a:buNone/>
            </a:pPr>
            <a:endParaRPr lang="it-IT" dirty="0"/>
          </a:p>
          <a:p>
            <a:pPr lvl="1"/>
            <a:r>
              <a:rPr lang="it-IT" dirty="0"/>
              <a:t>Alcune persone trovano più difficile accedere ai servizi di salute sessuale a causa dell'ubicazione dei servizi (la maggior parte dei servizi si trova in contesti urbani piuttosto che rurali) o perché non sanno di avere diritto a servizi gratuiti (ad esempio, alcuni rifugiati o richiedenti asilo potrebbero non saperlo). Altri possono avere difficoltà ad accedere ai servizi perché non li conoscono, a causa di problemi di accessibilità fisica o a causa di barriere linguistiche, difficoltà di apprendimento o stigma.</a:t>
            </a:r>
          </a:p>
          <a:p>
            <a:endParaRPr lang="it-IT" dirty="0"/>
          </a:p>
        </p:txBody>
      </p:sp>
    </p:spTree>
    <p:extLst>
      <p:ext uri="{BB962C8B-B14F-4D97-AF65-F5344CB8AC3E}">
        <p14:creationId xmlns:p14="http://schemas.microsoft.com/office/powerpoint/2010/main" xmlns="" val="441247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26169" y="1744579"/>
            <a:ext cx="10515600" cy="1125203"/>
          </a:xfrm>
        </p:spPr>
        <p:txBody>
          <a:bodyPr>
            <a:normAutofit fontScale="90000"/>
          </a:bodyPr>
          <a:lstStyle/>
          <a:p>
            <a:r>
              <a:rPr lang="it-IT" b="1" dirty="0"/>
              <a:t>Erogazione e valutazione di interventi per ridurre la trasmissione di IST</a:t>
            </a:r>
            <a:br>
              <a:rPr lang="it-IT" b="1" dirty="0"/>
            </a:br>
            <a:endParaRPr lang="it-IT" dirty="0"/>
          </a:p>
        </p:txBody>
      </p:sp>
      <p:sp>
        <p:nvSpPr>
          <p:cNvPr id="3" name="Segnaposto contenuto 2"/>
          <p:cNvSpPr>
            <a:spLocks noGrp="1"/>
          </p:cNvSpPr>
          <p:nvPr>
            <p:ph idx="1"/>
          </p:nvPr>
        </p:nvSpPr>
        <p:spPr>
          <a:xfrm>
            <a:off x="862263" y="3003132"/>
            <a:ext cx="10515600" cy="3854868"/>
          </a:xfrm>
        </p:spPr>
        <p:txBody>
          <a:bodyPr>
            <a:normAutofit fontScale="70000" lnSpcReduction="20000"/>
          </a:bodyPr>
          <a:lstStyle/>
          <a:p>
            <a:pPr algn="just">
              <a:lnSpc>
                <a:spcPct val="120000"/>
              </a:lnSpc>
            </a:pPr>
            <a:r>
              <a:rPr lang="it-IT" dirty="0"/>
              <a:t>Fornire interventi per ridurre le malattie sessualmente trasmissibili in una serie di servizi, anche nell'ambito di interventi di supporto più ampi e servizi di comunità (ad esempio, nei servizi per tossicodipendenti e alcol, nei servizi di assistenza all'aborto, nella cura dell'HIV e nei servizi di salute mentale).</a:t>
            </a:r>
          </a:p>
          <a:p>
            <a:pPr algn="just">
              <a:buNone/>
            </a:pPr>
            <a:endParaRPr lang="it-IT" dirty="0"/>
          </a:p>
          <a:p>
            <a:pPr algn="just"/>
            <a:r>
              <a:rPr lang="it-IT" dirty="0"/>
              <a:t>Nell'erogazione degli interventi:</a:t>
            </a:r>
          </a:p>
          <a:p>
            <a:pPr lvl="1" algn="just"/>
            <a:r>
              <a:rPr lang="it-IT" dirty="0"/>
              <a:t> </a:t>
            </a:r>
            <a:r>
              <a:rPr lang="it-IT" dirty="0" smtClean="0"/>
              <a:t>Evitare </a:t>
            </a:r>
            <a:r>
              <a:rPr lang="it-IT" dirty="0"/>
              <a:t>di fare supposizioni sulle persone o di giudicarle. Ciò potrebbe includere l'uso di un linguaggio inclusivo (fino a quando la persona non esprime una preferenza) e il riconoscimento di una serie di relazioni e comportamenti sessuali.</a:t>
            </a:r>
          </a:p>
          <a:p>
            <a:pPr lvl="1" algn="just"/>
            <a:endParaRPr lang="it-IT" dirty="0"/>
          </a:p>
          <a:p>
            <a:pPr lvl="1" algn="just"/>
            <a:r>
              <a:rPr lang="it-IT" dirty="0"/>
              <a:t>Essere positivi in termini di sesso e identità (ad esempio, usando un linguaggio che affermi il genere ed essendo rispettosi della loro vita sessuale). Concentrati sull'autostima e sul dare alle persone la possibilità di avere autonomia sul proprio corpo e sul proprio processo decisionale sessuale.</a:t>
            </a:r>
          </a:p>
          <a:p>
            <a:endParaRPr lang="it-IT" dirty="0"/>
          </a:p>
        </p:txBody>
      </p:sp>
      <p:pic>
        <p:nvPicPr>
          <p:cNvPr id="4" name="Picture 2"/>
          <p:cNvPicPr>
            <a:picLocks noChangeAspect="1" noChangeArrowheads="1"/>
          </p:cNvPicPr>
          <p:nvPr/>
        </p:nvPicPr>
        <p:blipFill>
          <a:blip r:embed="rId2" cstate="print"/>
          <a:srcRect/>
          <a:stretch>
            <a:fillRect/>
          </a:stretch>
        </p:blipFill>
        <p:spPr bwMode="auto">
          <a:xfrm>
            <a:off x="2155910" y="193007"/>
            <a:ext cx="8048625" cy="1009650"/>
          </a:xfrm>
          <a:prstGeom prst="rect">
            <a:avLst/>
          </a:prstGeom>
          <a:noFill/>
          <a:ln w="9525">
            <a:noFill/>
            <a:miter lim="800000"/>
            <a:headEnd/>
            <a:tailEnd/>
          </a:ln>
        </p:spPr>
      </p:pic>
    </p:spTree>
    <p:extLst>
      <p:ext uri="{BB962C8B-B14F-4D97-AF65-F5344CB8AC3E}">
        <p14:creationId xmlns:p14="http://schemas.microsoft.com/office/powerpoint/2010/main" xmlns="" val="33326938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50232" y="1419726"/>
            <a:ext cx="10515600" cy="3441032"/>
          </a:xfrm>
        </p:spPr>
        <p:txBody>
          <a:bodyPr>
            <a:normAutofit/>
          </a:bodyPr>
          <a:lstStyle/>
          <a:p>
            <a:pPr marL="0" indent="0" algn="just">
              <a:buNone/>
            </a:pPr>
            <a:r>
              <a:rPr lang="it-IT" sz="4800" b="1" dirty="0"/>
              <a:t>Le infezioni sessualmente trasmissibili sono una delle principali preoccupazioni per la salute pubblica e sono costose per i servizi sanitari.</a:t>
            </a:r>
          </a:p>
          <a:p>
            <a:pPr marL="0" indent="0">
              <a:buNone/>
            </a:pPr>
            <a:endParaRPr lang="it-IT" dirty="0"/>
          </a:p>
          <a:p>
            <a:pPr marL="0" indent="0">
              <a:buNone/>
            </a:pPr>
            <a:endParaRPr lang="it-IT" dirty="0"/>
          </a:p>
        </p:txBody>
      </p:sp>
    </p:spTree>
    <p:extLst>
      <p:ext uri="{BB962C8B-B14F-4D97-AF65-F5344CB8AC3E}">
        <p14:creationId xmlns:p14="http://schemas.microsoft.com/office/powerpoint/2010/main" xmlns="" val="3279411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Approccio sex-positive</a:t>
            </a:r>
            <a:br>
              <a:rPr lang="it-IT" b="1" dirty="0"/>
            </a:br>
            <a:endParaRPr lang="it-IT" dirty="0"/>
          </a:p>
        </p:txBody>
      </p:sp>
      <p:sp>
        <p:nvSpPr>
          <p:cNvPr id="3" name="Segnaposto contenuto 2"/>
          <p:cNvSpPr>
            <a:spLocks noGrp="1"/>
          </p:cNvSpPr>
          <p:nvPr>
            <p:ph idx="1"/>
          </p:nvPr>
        </p:nvSpPr>
        <p:spPr/>
        <p:txBody>
          <a:bodyPr/>
          <a:lstStyle/>
          <a:p>
            <a:r>
              <a:rPr lang="it-IT" u="sng" dirty="0">
                <a:hlinkClick r:id="rId2"/>
              </a:rPr>
              <a:t>approcci positivi</a:t>
            </a:r>
            <a:r>
              <a:rPr lang="it-IT" dirty="0"/>
              <a:t> per fornire consigli sull'uso coerente e corretto dei metodi di barriera, inclusa la fornitura di preservativi esterni di diverse dimensioni e consistenze e preservativi interni</a:t>
            </a:r>
          </a:p>
          <a:p>
            <a:r>
              <a:rPr lang="it-IT" dirty="0"/>
              <a:t>Non giudicare, comunicare apertamente e ridurre l'imbarazzo riguardo al sesso e alla sessualità. Riconoscere la diversità delle esperienze sessuali che esistono e che il sesso può essere una parte importante e piacevole della vita di molte persone.</a:t>
            </a:r>
          </a:p>
          <a:p>
            <a:pPr marL="0" indent="0">
              <a:buNone/>
            </a:pPr>
            <a:endParaRPr lang="it-IT" dirty="0"/>
          </a:p>
        </p:txBody>
      </p:sp>
    </p:spTree>
    <p:extLst>
      <p:ext uri="{BB962C8B-B14F-4D97-AF65-F5344CB8AC3E}">
        <p14:creationId xmlns:p14="http://schemas.microsoft.com/office/powerpoint/2010/main" xmlns="" val="37262885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14137" y="1508125"/>
            <a:ext cx="10515600" cy="1325563"/>
          </a:xfrm>
        </p:spPr>
        <p:txBody>
          <a:bodyPr>
            <a:normAutofit fontScale="90000"/>
          </a:bodyPr>
          <a:lstStyle/>
          <a:p>
            <a:r>
              <a:rPr lang="it-IT" b="1" dirty="0"/>
              <a:t>Migliorare l'adozione e aumentare la frequenza dei test per le IST</a:t>
            </a:r>
            <a:br>
              <a:rPr lang="it-IT" b="1" dirty="0"/>
            </a:br>
            <a:endParaRPr lang="it-IT" dirty="0"/>
          </a:p>
        </p:txBody>
      </p:sp>
      <p:sp>
        <p:nvSpPr>
          <p:cNvPr id="3" name="Segnaposto contenuto 2"/>
          <p:cNvSpPr>
            <a:spLocks noGrp="1"/>
          </p:cNvSpPr>
          <p:nvPr>
            <p:ph idx="1"/>
          </p:nvPr>
        </p:nvSpPr>
        <p:spPr>
          <a:xfrm>
            <a:off x="914400" y="2815389"/>
            <a:ext cx="10499558" cy="3830805"/>
          </a:xfrm>
        </p:spPr>
        <p:txBody>
          <a:bodyPr>
            <a:normAutofit fontScale="92500" lnSpcReduction="20000"/>
          </a:bodyPr>
          <a:lstStyle/>
          <a:p>
            <a:pPr>
              <a:lnSpc>
                <a:spcPct val="110000"/>
              </a:lnSpc>
            </a:pPr>
            <a:r>
              <a:rPr lang="it-IT" dirty="0" smtClean="0">
                <a:effectLst/>
              </a:rPr>
              <a:t>Offrire </a:t>
            </a:r>
            <a:r>
              <a:rPr lang="it-IT" dirty="0">
                <a:effectLst/>
              </a:rPr>
              <a:t>una gamma di opzioni di test per le IST in base alle esigenze locali, tra cui </a:t>
            </a:r>
            <a:r>
              <a:rPr lang="it-IT" u="sng" dirty="0">
                <a:hlinkClick r:id="rId2"/>
              </a:rPr>
              <a:t>l'</a:t>
            </a:r>
            <a:r>
              <a:rPr lang="it-IT" u="sng" dirty="0" err="1">
                <a:hlinkClick r:id="rId2"/>
              </a:rPr>
              <a:t>autocampionamento</a:t>
            </a:r>
            <a:r>
              <a:rPr lang="it-IT" u="sng" dirty="0">
                <a:hlinkClick r:id="rId2"/>
              </a:rPr>
              <a:t> remoto</a:t>
            </a:r>
            <a:r>
              <a:rPr lang="it-IT" dirty="0">
                <a:effectLst/>
              </a:rPr>
              <a:t>, </a:t>
            </a:r>
            <a:r>
              <a:rPr lang="it-IT" dirty="0" smtClean="0"/>
              <a:t>i test</a:t>
            </a:r>
            <a:r>
              <a:rPr lang="it-IT" dirty="0" smtClean="0">
                <a:effectLst/>
              </a:rPr>
              <a:t> </a:t>
            </a:r>
            <a:r>
              <a:rPr lang="it-IT" dirty="0">
                <a:effectLst/>
              </a:rPr>
              <a:t>presso cliniche specializzate o nelle farmacie comunitarie, le cure primarie e i servizi di sensibilizzazione.</a:t>
            </a:r>
          </a:p>
          <a:p>
            <a:pPr>
              <a:lnSpc>
                <a:spcPct val="110000"/>
              </a:lnSpc>
            </a:pPr>
            <a:r>
              <a:rPr lang="it-IT" dirty="0">
                <a:effectLst/>
              </a:rPr>
              <a:t>Offrire alle persone senza sintomi l'</a:t>
            </a:r>
            <a:r>
              <a:rPr lang="it-IT" dirty="0" err="1">
                <a:effectLst/>
              </a:rPr>
              <a:t>autocampionamento</a:t>
            </a:r>
            <a:r>
              <a:rPr lang="it-IT" dirty="0">
                <a:effectLst/>
              </a:rPr>
              <a:t> a distanza come opzione alternativa </a:t>
            </a:r>
            <a:r>
              <a:rPr lang="it-IT" dirty="0" smtClean="0">
                <a:effectLst/>
              </a:rPr>
              <a:t>all’effettuazione presso cliniche/ambulatori. </a:t>
            </a:r>
            <a:r>
              <a:rPr lang="it-IT" dirty="0">
                <a:effectLst/>
              </a:rPr>
              <a:t>L'</a:t>
            </a:r>
            <a:r>
              <a:rPr lang="it-IT" dirty="0" err="1">
                <a:effectLst/>
              </a:rPr>
              <a:t>autocampionamento</a:t>
            </a:r>
            <a:r>
              <a:rPr lang="it-IT" dirty="0">
                <a:effectLst/>
              </a:rPr>
              <a:t> dovrebbe verificare la presenza delle stesse infezioni di quelle testate in clinica.</a:t>
            </a:r>
          </a:p>
          <a:p>
            <a:pPr>
              <a:lnSpc>
                <a:spcPct val="110000"/>
              </a:lnSpc>
            </a:pPr>
            <a:r>
              <a:rPr lang="it-IT" dirty="0" smtClean="0">
                <a:effectLst/>
              </a:rPr>
              <a:t>Assicurarsi </a:t>
            </a:r>
            <a:r>
              <a:rPr lang="it-IT" dirty="0">
                <a:effectLst/>
              </a:rPr>
              <a:t>che i siti web dei servizi locali forniscano informazioni aggiornate su quali opzioni di test sono disponibili nella loro zona</a:t>
            </a:r>
          </a:p>
          <a:p>
            <a:endParaRPr lang="it-IT" dirty="0"/>
          </a:p>
        </p:txBody>
      </p:sp>
      <p:pic>
        <p:nvPicPr>
          <p:cNvPr id="4" name="Picture 2"/>
          <p:cNvPicPr>
            <a:picLocks noChangeAspect="1" noChangeArrowheads="1"/>
          </p:cNvPicPr>
          <p:nvPr/>
        </p:nvPicPr>
        <p:blipFill>
          <a:blip r:embed="rId3" cstate="print"/>
          <a:srcRect/>
          <a:stretch>
            <a:fillRect/>
          </a:stretch>
        </p:blipFill>
        <p:spPr bwMode="auto">
          <a:xfrm>
            <a:off x="2216068" y="0"/>
            <a:ext cx="8048625" cy="1009650"/>
          </a:xfrm>
          <a:prstGeom prst="rect">
            <a:avLst/>
          </a:prstGeom>
          <a:noFill/>
          <a:ln w="9525">
            <a:noFill/>
            <a:miter lim="800000"/>
            <a:headEnd/>
            <a:tailEnd/>
          </a:ln>
        </p:spPr>
      </p:pic>
    </p:spTree>
    <p:extLst>
      <p:ext uri="{BB962C8B-B14F-4D97-AF65-F5344CB8AC3E}">
        <p14:creationId xmlns:p14="http://schemas.microsoft.com/office/powerpoint/2010/main" xmlns="" val="26767582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533274" y="1359568"/>
            <a:ext cx="4696326" cy="968793"/>
          </a:xfrm>
        </p:spPr>
        <p:txBody>
          <a:bodyPr>
            <a:normAutofit fontScale="90000"/>
          </a:bodyPr>
          <a:lstStyle/>
          <a:p>
            <a:r>
              <a:rPr lang="it-IT" b="1" dirty="0"/>
              <a:t>Notifica ai partner</a:t>
            </a:r>
            <a:br>
              <a:rPr lang="it-IT" b="1" dirty="0"/>
            </a:br>
            <a:endParaRPr lang="it-IT" dirty="0"/>
          </a:p>
        </p:txBody>
      </p:sp>
      <p:sp>
        <p:nvSpPr>
          <p:cNvPr id="3" name="Segnaposto contenuto 2"/>
          <p:cNvSpPr>
            <a:spLocks noGrp="1"/>
          </p:cNvSpPr>
          <p:nvPr>
            <p:ph idx="1"/>
          </p:nvPr>
        </p:nvSpPr>
        <p:spPr>
          <a:xfrm>
            <a:off x="802105" y="2114383"/>
            <a:ext cx="10515600" cy="4351338"/>
          </a:xfrm>
        </p:spPr>
        <p:txBody>
          <a:bodyPr/>
          <a:lstStyle/>
          <a:p>
            <a:pPr marL="0" indent="0" algn="just">
              <a:buNone/>
            </a:pPr>
            <a:r>
              <a:rPr lang="it-IT" dirty="0">
                <a:effectLst/>
              </a:rPr>
              <a:t>Consigliare le persone con diagnosi di IST sull'importanza e i benefici della notifica del partner, sulla possibilità che i partner sessuali vengano infettati anche se asintomatici e sul rischio di reinfezione. </a:t>
            </a:r>
            <a:r>
              <a:rPr lang="it-IT" dirty="0" smtClean="0">
                <a:effectLst/>
              </a:rPr>
              <a:t>Incoraggiarli </a:t>
            </a:r>
            <a:r>
              <a:rPr lang="it-IT" dirty="0">
                <a:effectLst/>
              </a:rPr>
              <a:t>a partecipare alla notifica al partner, indipendentemente da dove vengono testati, e discuti con loro i diversi metodi di notifica al partner.</a:t>
            </a:r>
          </a:p>
          <a:p>
            <a:pPr marL="0" indent="0" algn="just">
              <a:buNone/>
            </a:pPr>
            <a:endParaRPr lang="it-IT" dirty="0"/>
          </a:p>
          <a:p>
            <a:pPr marL="0" indent="0" algn="just">
              <a:buNone/>
            </a:pPr>
            <a:r>
              <a:rPr lang="it-IT" dirty="0"/>
              <a:t>Se una persona non si sente in grado di dire ai propri partner sessuali dell'IST o mostra segni di difficoltà nell'affrontare la diagnosi, </a:t>
            </a:r>
            <a:r>
              <a:rPr lang="it-IT" dirty="0" smtClean="0"/>
              <a:t>indirizzarla </a:t>
            </a:r>
            <a:r>
              <a:rPr lang="it-IT" dirty="0"/>
              <a:t>a servizi specializzati in salute sessuale che possono offrire loro maggiore supporto con la notifica del partner</a:t>
            </a:r>
            <a:endParaRPr lang="it-IT" dirty="0">
              <a:effectLst/>
            </a:endParaRPr>
          </a:p>
          <a:p>
            <a:endParaRPr lang="it-IT" dirty="0"/>
          </a:p>
        </p:txBody>
      </p:sp>
      <p:pic>
        <p:nvPicPr>
          <p:cNvPr id="4" name="Picture 2"/>
          <p:cNvPicPr>
            <a:picLocks noChangeAspect="1" noChangeArrowheads="1"/>
          </p:cNvPicPr>
          <p:nvPr/>
        </p:nvPicPr>
        <p:blipFill>
          <a:blip r:embed="rId2" cstate="print"/>
          <a:srcRect/>
          <a:stretch>
            <a:fillRect/>
          </a:stretch>
        </p:blipFill>
        <p:spPr bwMode="auto">
          <a:xfrm>
            <a:off x="2071689" y="0"/>
            <a:ext cx="8048625" cy="1009650"/>
          </a:xfrm>
          <a:prstGeom prst="rect">
            <a:avLst/>
          </a:prstGeom>
          <a:noFill/>
          <a:ln w="9525">
            <a:noFill/>
            <a:miter lim="800000"/>
            <a:headEnd/>
            <a:tailEnd/>
          </a:ln>
        </p:spPr>
      </p:pic>
    </p:spTree>
    <p:extLst>
      <p:ext uri="{BB962C8B-B14F-4D97-AF65-F5344CB8AC3E}">
        <p14:creationId xmlns:p14="http://schemas.microsoft.com/office/powerpoint/2010/main" xmlns="" val="31372396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57727" y="2482682"/>
            <a:ext cx="10515600" cy="1325563"/>
          </a:xfrm>
        </p:spPr>
        <p:txBody>
          <a:bodyPr>
            <a:normAutofit fontScale="90000"/>
          </a:bodyPr>
          <a:lstStyle/>
          <a:p>
            <a:r>
              <a:rPr lang="it-IT" b="1" dirty="0"/>
              <a:t>Vaccinazione contro l'HPV e l'epatite A e B in gay, bisessuali e altri uomini che hanno rapporti sessuali con uomini</a:t>
            </a:r>
            <a:br>
              <a:rPr lang="it-IT" b="1" dirty="0"/>
            </a:br>
            <a:endParaRPr lang="it-IT" dirty="0"/>
          </a:p>
        </p:txBody>
      </p:sp>
      <p:sp>
        <p:nvSpPr>
          <p:cNvPr id="3" name="Segnaposto contenuto 2"/>
          <p:cNvSpPr>
            <a:spLocks noGrp="1"/>
          </p:cNvSpPr>
          <p:nvPr>
            <p:ph idx="1"/>
          </p:nvPr>
        </p:nvSpPr>
        <p:spPr>
          <a:xfrm>
            <a:off x="838200" y="4259179"/>
            <a:ext cx="10515600" cy="1917783"/>
          </a:xfrm>
        </p:spPr>
        <p:txBody>
          <a:bodyPr>
            <a:normAutofit/>
          </a:bodyPr>
          <a:lstStyle/>
          <a:p>
            <a:pPr>
              <a:buNone/>
            </a:pPr>
            <a:r>
              <a:rPr lang="it-IT" dirty="0"/>
              <a:t>gay, bisessuali e altri uomini che hanno rapporti sessuali con uomini non sono gli unici gruppi idonei per la vaccinazione contro il </a:t>
            </a:r>
            <a:r>
              <a:rPr lang="it-IT" dirty="0" err="1"/>
              <a:t>papillomavirus</a:t>
            </a:r>
            <a:r>
              <a:rPr lang="it-IT" dirty="0"/>
              <a:t> umano (HPV), l'epatite A e l'epatite B</a:t>
            </a:r>
          </a:p>
          <a:p>
            <a:endParaRPr lang="it-IT" dirty="0"/>
          </a:p>
        </p:txBody>
      </p:sp>
      <p:pic>
        <p:nvPicPr>
          <p:cNvPr id="4" name="Picture 2"/>
          <p:cNvPicPr>
            <a:picLocks noChangeAspect="1" noChangeArrowheads="1"/>
          </p:cNvPicPr>
          <p:nvPr/>
        </p:nvPicPr>
        <p:blipFill>
          <a:blip r:embed="rId2" cstate="print"/>
          <a:srcRect/>
          <a:stretch>
            <a:fillRect/>
          </a:stretch>
        </p:blipFill>
        <p:spPr bwMode="auto">
          <a:xfrm>
            <a:off x="2143878" y="493796"/>
            <a:ext cx="8048625" cy="1009650"/>
          </a:xfrm>
          <a:prstGeom prst="rect">
            <a:avLst/>
          </a:prstGeom>
          <a:noFill/>
          <a:ln w="9525">
            <a:noFill/>
            <a:miter lim="800000"/>
            <a:headEnd/>
            <a:tailEnd/>
          </a:ln>
        </p:spPr>
      </p:pic>
    </p:spTree>
    <p:extLst>
      <p:ext uri="{BB962C8B-B14F-4D97-AF65-F5344CB8AC3E}">
        <p14:creationId xmlns:p14="http://schemas.microsoft.com/office/powerpoint/2010/main" xmlns="" val="2424572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22422" y="1323474"/>
            <a:ext cx="10515600" cy="655972"/>
          </a:xfrm>
        </p:spPr>
        <p:txBody>
          <a:bodyPr>
            <a:normAutofit fontScale="90000"/>
          </a:bodyPr>
          <a:lstStyle/>
          <a:p>
            <a:r>
              <a:rPr lang="it-IT" sz="4000" b="1" dirty="0"/>
              <a:t>Sensibilizzazione alla profilassi </a:t>
            </a:r>
            <a:r>
              <a:rPr lang="it-IT" sz="4000" b="1" dirty="0" err="1"/>
              <a:t>pre</a:t>
            </a:r>
            <a:r>
              <a:rPr lang="it-IT" sz="4000" b="1" dirty="0"/>
              <a:t>-esposizione per l'HIV</a:t>
            </a:r>
            <a:r>
              <a:rPr lang="it-IT" b="1" dirty="0"/>
              <a:t/>
            </a:r>
            <a:br>
              <a:rPr lang="it-IT" b="1" dirty="0"/>
            </a:br>
            <a:endParaRPr lang="it-IT" dirty="0"/>
          </a:p>
        </p:txBody>
      </p:sp>
      <p:sp>
        <p:nvSpPr>
          <p:cNvPr id="3" name="Segnaposto contenuto 2"/>
          <p:cNvSpPr>
            <a:spLocks noGrp="1"/>
          </p:cNvSpPr>
          <p:nvPr>
            <p:ph idx="1"/>
          </p:nvPr>
        </p:nvSpPr>
        <p:spPr>
          <a:xfrm>
            <a:off x="409074" y="1744579"/>
            <a:ext cx="11369842" cy="5329989"/>
          </a:xfrm>
        </p:spPr>
        <p:txBody>
          <a:bodyPr>
            <a:normAutofit fontScale="62500" lnSpcReduction="20000"/>
          </a:bodyPr>
          <a:lstStyle/>
          <a:p>
            <a:pPr>
              <a:lnSpc>
                <a:spcPct val="120000"/>
              </a:lnSpc>
            </a:pPr>
            <a:r>
              <a:rPr lang="it-IT" dirty="0"/>
              <a:t>Utilizzare metodi progettati per rivolgersi a popolazioni specifiche (ad esempio, i social media e le organizzazioni o i gruppi locali pertinenti).</a:t>
            </a:r>
          </a:p>
          <a:p>
            <a:pPr>
              <a:lnSpc>
                <a:spcPct val="120000"/>
              </a:lnSpc>
            </a:pPr>
            <a:r>
              <a:rPr lang="it-IT" dirty="0"/>
              <a:t>Presta particolare attenzione ai gruppi in cui la </a:t>
            </a:r>
            <a:r>
              <a:rPr lang="it-IT" dirty="0" err="1"/>
              <a:t>PrEP</a:t>
            </a:r>
            <a:r>
              <a:rPr lang="it-IT" dirty="0"/>
              <a:t> è meno conosciuta o l'adozione è inferiore, come le persone trans, le donne </a:t>
            </a:r>
            <a:r>
              <a:rPr lang="it-IT" dirty="0" err="1"/>
              <a:t>cisgender</a:t>
            </a:r>
            <a:r>
              <a:rPr lang="it-IT" dirty="0"/>
              <a:t>, i giovani (di età compresa tra i 16 e i 24 anni), e le persone con un background socioeconomico inferiore</a:t>
            </a:r>
          </a:p>
          <a:p>
            <a:pPr>
              <a:lnSpc>
                <a:spcPct val="120000"/>
              </a:lnSpc>
            </a:pPr>
            <a:r>
              <a:rPr lang="it-IT" dirty="0"/>
              <a:t>Utilizza il supporto tra pari per normalizzare l'uso della </a:t>
            </a:r>
            <a:r>
              <a:rPr lang="it-IT" dirty="0" err="1"/>
              <a:t>PrEP</a:t>
            </a:r>
            <a:r>
              <a:rPr lang="it-IT" dirty="0"/>
              <a:t>, ridurre tutte le forme di stigmatizzazione (originate dalla persona stessa, dai professionisti e dalla società in generale) e aumentare la fiducia nei servizi</a:t>
            </a:r>
          </a:p>
          <a:p>
            <a:pPr>
              <a:lnSpc>
                <a:spcPct val="120000"/>
              </a:lnSpc>
            </a:pPr>
            <a:r>
              <a:rPr lang="it-IT" dirty="0"/>
              <a:t>Fornisci alle comunità locali coinvolte supporto e risorse informative per aiutarli a sensibilizzare sulla </a:t>
            </a:r>
            <a:r>
              <a:rPr lang="it-IT" dirty="0" err="1"/>
              <a:t>PrEP</a:t>
            </a:r>
            <a:r>
              <a:rPr lang="it-IT" dirty="0"/>
              <a:t> e aumentare la fiducia nei servizi.</a:t>
            </a:r>
          </a:p>
          <a:p>
            <a:pPr>
              <a:lnSpc>
                <a:spcPct val="120000"/>
              </a:lnSpc>
            </a:pPr>
            <a:r>
              <a:rPr lang="it-IT" dirty="0"/>
              <a:t>Assicurarsi che le persone in gruppi con maggiori esigenze di salute sessuale comprendano che la </a:t>
            </a:r>
            <a:r>
              <a:rPr lang="it-IT" dirty="0" err="1"/>
              <a:t>PrEP</a:t>
            </a:r>
            <a:r>
              <a:rPr lang="it-IT" dirty="0"/>
              <a:t> serve solo per la prevenzione dell'HIV e che non protegge da altre malattie sessualmente trasmissibili, quindi anche i metodi di barriera sono importanti.</a:t>
            </a:r>
          </a:p>
          <a:p>
            <a:pPr>
              <a:lnSpc>
                <a:spcPct val="120000"/>
              </a:lnSpc>
            </a:pPr>
            <a:r>
              <a:rPr lang="it-IT" dirty="0"/>
              <a:t>Informa le persone trans in fase di transizione medica che non sono previste interazioni clinicamente significative tra la </a:t>
            </a:r>
            <a:r>
              <a:rPr lang="it-IT" dirty="0" err="1"/>
              <a:t>PrEP</a:t>
            </a:r>
            <a:r>
              <a:rPr lang="it-IT" dirty="0"/>
              <a:t> e gli ormoni comuni utilizzati in questo processo e che l'uso della </a:t>
            </a:r>
            <a:r>
              <a:rPr lang="it-IT" dirty="0" err="1"/>
              <a:t>PrEP</a:t>
            </a:r>
            <a:r>
              <a:rPr lang="it-IT" dirty="0"/>
              <a:t> non dovrebbe influenzare la loro transizione</a:t>
            </a:r>
            <a:br>
              <a:rPr lang="it-IT" dirty="0"/>
            </a:br>
            <a:endParaRPr lang="it-IT" dirty="0"/>
          </a:p>
        </p:txBody>
      </p:sp>
      <p:pic>
        <p:nvPicPr>
          <p:cNvPr id="4" name="Picture 2"/>
          <p:cNvPicPr>
            <a:picLocks noChangeAspect="1" noChangeArrowheads="1"/>
          </p:cNvPicPr>
          <p:nvPr/>
        </p:nvPicPr>
        <p:blipFill>
          <a:blip r:embed="rId2" cstate="print"/>
          <a:srcRect/>
          <a:stretch>
            <a:fillRect/>
          </a:stretch>
        </p:blipFill>
        <p:spPr bwMode="auto">
          <a:xfrm>
            <a:off x="2107783" y="0"/>
            <a:ext cx="8048625" cy="1009650"/>
          </a:xfrm>
          <a:prstGeom prst="rect">
            <a:avLst/>
          </a:prstGeom>
          <a:noFill/>
          <a:ln w="9525">
            <a:noFill/>
            <a:miter lim="800000"/>
            <a:headEnd/>
            <a:tailEnd/>
          </a:ln>
        </p:spPr>
      </p:pic>
    </p:spTree>
    <p:extLst>
      <p:ext uri="{BB962C8B-B14F-4D97-AF65-F5344CB8AC3E}">
        <p14:creationId xmlns:p14="http://schemas.microsoft.com/office/powerpoint/2010/main" xmlns="" val="6697769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17358" y="1063779"/>
            <a:ext cx="11201400" cy="5642573"/>
          </a:xfrm>
        </p:spPr>
        <p:txBody>
          <a:bodyPr>
            <a:normAutofit fontScale="47500" lnSpcReduction="20000"/>
          </a:bodyPr>
          <a:lstStyle/>
          <a:p>
            <a:pPr marL="0" indent="0" algn="just">
              <a:buNone/>
            </a:pPr>
            <a:r>
              <a:rPr lang="it-IT" sz="3300" dirty="0"/>
              <a:t>La Profilassi </a:t>
            </a:r>
            <a:r>
              <a:rPr lang="it-IT" sz="3300" dirty="0" err="1"/>
              <a:t>Pre</a:t>
            </a:r>
            <a:r>
              <a:rPr lang="it-IT" sz="3300" dirty="0"/>
              <a:t> Esposizione (</a:t>
            </a:r>
            <a:r>
              <a:rPr lang="it-IT" sz="3300" dirty="0" err="1"/>
              <a:t>PrEP</a:t>
            </a:r>
            <a:r>
              <a:rPr lang="it-IT" sz="3300" dirty="0"/>
              <a:t>) consiste nell’assunzione di farmaci </a:t>
            </a:r>
            <a:r>
              <a:rPr lang="it-IT" sz="3300" dirty="0" err="1"/>
              <a:t>anti-HIV</a:t>
            </a:r>
            <a:r>
              <a:rPr lang="it-IT" sz="3300" dirty="0"/>
              <a:t>, </a:t>
            </a:r>
            <a:r>
              <a:rPr lang="it-IT" sz="3300" b="1" dirty="0"/>
              <a:t>prima di esporsi a dei rischi</a:t>
            </a:r>
            <a:r>
              <a:rPr lang="it-IT" sz="3300" dirty="0"/>
              <a:t>, per prevenire l’infezione.</a:t>
            </a:r>
          </a:p>
          <a:p>
            <a:pPr marL="0" indent="0" algn="just">
              <a:buNone/>
            </a:pPr>
            <a:endParaRPr lang="it-IT" sz="3300" dirty="0"/>
          </a:p>
          <a:p>
            <a:pPr marL="0" indent="0" algn="just">
              <a:buNone/>
            </a:pPr>
            <a:r>
              <a:rPr lang="it-IT" sz="3300" dirty="0"/>
              <a:t>La Profilassi </a:t>
            </a:r>
            <a:r>
              <a:rPr lang="it-IT" sz="3300" dirty="0" err="1"/>
              <a:t>Pre-Esposizione</a:t>
            </a:r>
            <a:r>
              <a:rPr lang="it-IT" sz="3300" dirty="0"/>
              <a:t> (</a:t>
            </a:r>
            <a:r>
              <a:rPr lang="it-IT" sz="3300" dirty="0" err="1"/>
              <a:t>PrEP</a:t>
            </a:r>
            <a:r>
              <a:rPr lang="it-IT" sz="3300" dirty="0"/>
              <a:t>) è considerata una delle azioni che potrebbe contribuire significativamente a ridurre la diffusione dell’infezione da HIV in quei gruppi di popolazione definiti come “chiave” per la reiterazione di comportamenti a rischio.</a:t>
            </a:r>
          </a:p>
          <a:p>
            <a:pPr marL="0" indent="0" algn="just">
              <a:buNone/>
            </a:pPr>
            <a:endParaRPr lang="it-IT" sz="3300" dirty="0"/>
          </a:p>
          <a:p>
            <a:pPr marL="0" indent="0" algn="just">
              <a:buNone/>
            </a:pPr>
            <a:r>
              <a:rPr lang="it-IT" sz="3300" dirty="0"/>
              <a:t>La profilassi </a:t>
            </a:r>
            <a:r>
              <a:rPr lang="it-IT" sz="3300" dirty="0" err="1"/>
              <a:t>pre-esposizione</a:t>
            </a:r>
            <a:r>
              <a:rPr lang="it-IT" sz="3300" dirty="0"/>
              <a:t> (</a:t>
            </a:r>
            <a:r>
              <a:rPr lang="it-IT" sz="3300" dirty="0" err="1"/>
              <a:t>PrEP</a:t>
            </a:r>
            <a:r>
              <a:rPr lang="it-IT" sz="3300" dirty="0"/>
              <a:t>) con l'associazione di </a:t>
            </a:r>
            <a:r>
              <a:rPr lang="it-IT" sz="3300" dirty="0" err="1"/>
              <a:t>tenofovir</a:t>
            </a:r>
            <a:r>
              <a:rPr lang="it-IT" sz="3300" dirty="0"/>
              <a:t> (TDF)/</a:t>
            </a:r>
            <a:r>
              <a:rPr lang="it-IT" sz="3300" dirty="0" err="1"/>
              <a:t>emtricitabina</a:t>
            </a:r>
            <a:r>
              <a:rPr lang="it-IT" sz="3300" dirty="0"/>
              <a:t> (FTC), eseguita nelle persone ad alto rischio di acquisizione di HIV in maniera continua (quotidiana) o intermittente (“on </a:t>
            </a:r>
            <a:r>
              <a:rPr lang="it-IT" sz="3300" dirty="0" err="1"/>
              <a:t>demand</a:t>
            </a:r>
            <a:r>
              <a:rPr lang="it-IT" sz="3300" dirty="0"/>
              <a:t>”), </a:t>
            </a:r>
            <a:r>
              <a:rPr lang="it-IT" sz="3300" b="1" dirty="0"/>
              <a:t>è efficace per la prevenzione dell'infezione di HIV.</a:t>
            </a:r>
          </a:p>
          <a:p>
            <a:pPr marL="0" indent="0" algn="just">
              <a:buNone/>
            </a:pPr>
            <a:endParaRPr lang="it-IT" sz="3300" dirty="0"/>
          </a:p>
          <a:p>
            <a:pPr marL="0" indent="0" algn="just">
              <a:buNone/>
            </a:pPr>
            <a:r>
              <a:rPr lang="it-IT" sz="3300" dirty="0"/>
              <a:t>Gli studi, condotti anche in Europa, dimostrano che l'efficacia della </a:t>
            </a:r>
            <a:r>
              <a:rPr lang="it-IT" sz="3300" dirty="0" err="1"/>
              <a:t>PrEP</a:t>
            </a:r>
            <a:r>
              <a:rPr lang="it-IT" sz="3300" dirty="0"/>
              <a:t> nel prevenire l'infezione da HIV è fortemente </a:t>
            </a:r>
            <a:r>
              <a:rPr lang="it-IT" sz="3300" b="1" dirty="0"/>
              <a:t>correlata con l’aderenza al trattamento</a:t>
            </a:r>
          </a:p>
          <a:p>
            <a:pPr marL="0" indent="0" algn="just">
              <a:buNone/>
            </a:pPr>
            <a:endParaRPr lang="it-IT" sz="3300" dirty="0"/>
          </a:p>
          <a:p>
            <a:pPr marL="0" indent="0" algn="just">
              <a:buNone/>
            </a:pPr>
            <a:r>
              <a:rPr lang="it-IT" sz="3300" dirty="0"/>
              <a:t>Per molti anni i costi dei farmaci e di alcuni esami previsti sono stati a carico delle persone che volevano usufruirne. Ad aprile del 2023 è stata finalmente accordata la </a:t>
            </a:r>
            <a:r>
              <a:rPr lang="it-IT" sz="3300" b="1" dirty="0"/>
              <a:t>gratuità</a:t>
            </a:r>
            <a:r>
              <a:rPr lang="it-IT" sz="3300" dirty="0"/>
              <a:t> del percorso </a:t>
            </a:r>
            <a:r>
              <a:rPr lang="it-IT" sz="3300" dirty="0" err="1"/>
              <a:t>PrEP</a:t>
            </a:r>
            <a:r>
              <a:rPr lang="it-IT" sz="3300" dirty="0"/>
              <a:t> e le Regioni si stanno attrezzando in tal senso</a:t>
            </a:r>
          </a:p>
          <a:p>
            <a:pPr marL="0" indent="0" algn="just">
              <a:buNone/>
            </a:pPr>
            <a:endParaRPr lang="it-IT" sz="3300" dirty="0"/>
          </a:p>
          <a:p>
            <a:pPr marL="0" indent="0" algn="just">
              <a:buNone/>
            </a:pPr>
            <a:r>
              <a:rPr lang="it-IT" sz="3300" dirty="0"/>
              <a:t>chi desidera utilizzare la </a:t>
            </a:r>
            <a:r>
              <a:rPr lang="it-IT" sz="3300" dirty="0" err="1"/>
              <a:t>PrEP</a:t>
            </a:r>
            <a:r>
              <a:rPr lang="it-IT" sz="3300" dirty="0"/>
              <a:t> come metodo di prevenzione dell’HIV deve recarsi presso un centro di malattie infettive, effettuare alcuni esami (tra cui un test per l’HIV) e, nel caso che l’</a:t>
            </a:r>
            <a:r>
              <a:rPr lang="it-IT" sz="3300" dirty="0" err="1"/>
              <a:t>infettivologo</a:t>
            </a:r>
            <a:r>
              <a:rPr lang="it-IT" sz="3300" dirty="0"/>
              <a:t> verifichi che non sussistono problemi, ottenere una prescrizione da parte dell’</a:t>
            </a:r>
            <a:r>
              <a:rPr lang="it-IT" sz="3300" dirty="0" err="1"/>
              <a:t>infettivologo</a:t>
            </a:r>
            <a:r>
              <a:rPr lang="it-IT" sz="3300" dirty="0"/>
              <a:t>/immunologo per poter acquistare la combinazione di farmaci in farmacia.</a:t>
            </a:r>
          </a:p>
          <a:p>
            <a:pPr marL="0" indent="0" algn="just">
              <a:buNone/>
            </a:pPr>
            <a:r>
              <a:rPr lang="it-IT" sz="3300" dirty="0"/>
              <a:t>Identificare individui a rischio sostanziale di acquisire l’infezione da HIV: analizzare i comportamenti o l’esistenza di fattori recenti (ultimi 3 mesi) che comportino un rischio di acquisizione dell’infezione da HIV</a:t>
            </a:r>
          </a:p>
          <a:p>
            <a:pPr marL="0" indent="0" algn="just">
              <a:buNone/>
            </a:pPr>
            <a:endParaRPr lang="it-IT" sz="3300" dirty="0"/>
          </a:p>
          <a:p>
            <a:pPr marL="0" indent="0" algn="just">
              <a:buNone/>
            </a:pPr>
            <a:r>
              <a:rPr lang="it-IT" sz="3300" b="1" dirty="0"/>
              <a:t>Prima di iniziare la profilassi </a:t>
            </a:r>
            <a:r>
              <a:rPr lang="it-IT" sz="3300" dirty="0"/>
              <a:t>per le donne, si raccomanda inoltre un </a:t>
            </a:r>
            <a:r>
              <a:rPr lang="it-IT" sz="3300" b="1" dirty="0"/>
              <a:t>test di gravidanza</a:t>
            </a:r>
            <a:r>
              <a:rPr lang="it-IT" sz="3300" dirty="0"/>
              <a:t>.</a:t>
            </a:r>
          </a:p>
          <a:p>
            <a:pPr marL="0" indent="0">
              <a:buNone/>
            </a:pPr>
            <a:endParaRPr lang="it-IT" dirty="0"/>
          </a:p>
          <a:p>
            <a:endParaRPr lang="it-IT" dirty="0"/>
          </a:p>
        </p:txBody>
      </p:sp>
      <p:sp>
        <p:nvSpPr>
          <p:cNvPr id="4" name="Titolo 1"/>
          <p:cNvSpPr>
            <a:spLocks noGrp="1"/>
          </p:cNvSpPr>
          <p:nvPr>
            <p:ph type="title"/>
          </p:nvPr>
        </p:nvSpPr>
        <p:spPr>
          <a:xfrm>
            <a:off x="838200" y="365126"/>
            <a:ext cx="10515600" cy="416927"/>
          </a:xfrm>
        </p:spPr>
        <p:txBody>
          <a:bodyPr>
            <a:normAutofit fontScale="90000"/>
          </a:bodyPr>
          <a:lstStyle/>
          <a:p>
            <a:pPr algn="ctr"/>
            <a:r>
              <a:rPr lang="it-IT" dirty="0">
                <a:solidFill>
                  <a:schemeClr val="accent1">
                    <a:lumMod val="75000"/>
                  </a:schemeClr>
                </a:solidFill>
                <a:latin typeface="Harrington" pitchFamily="82" charset="0"/>
              </a:rPr>
              <a:t>PROFILASSI PRE-ESPOSIZIONE (</a:t>
            </a:r>
            <a:r>
              <a:rPr lang="it-IT" dirty="0" err="1">
                <a:solidFill>
                  <a:schemeClr val="accent1">
                    <a:lumMod val="75000"/>
                  </a:schemeClr>
                </a:solidFill>
                <a:latin typeface="Harrington" pitchFamily="82" charset="0"/>
              </a:rPr>
              <a:t>PrEP</a:t>
            </a:r>
            <a:r>
              <a:rPr lang="it-IT" dirty="0">
                <a:solidFill>
                  <a:schemeClr val="accent1">
                    <a:lumMod val="75000"/>
                  </a:schemeClr>
                </a:solidFill>
                <a:latin typeface="Harrington" pitchFamily="82" charset="0"/>
              </a:rPr>
              <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2"/>
          <p:cNvSpPr>
            <a:spLocks noGrp="1"/>
          </p:cNvSpPr>
          <p:nvPr>
            <p:ph idx="1"/>
          </p:nvPr>
        </p:nvSpPr>
        <p:spPr/>
        <p:txBody>
          <a:bodyPr>
            <a:normAutofit fontScale="70000" lnSpcReduction="20000"/>
          </a:bodyPr>
          <a:lstStyle/>
          <a:p>
            <a:pPr>
              <a:lnSpc>
                <a:spcPct val="120000"/>
              </a:lnSpc>
            </a:pPr>
            <a:r>
              <a:rPr lang="it-IT" dirty="0"/>
              <a:t>La modalità comunemente usata è quella </a:t>
            </a:r>
            <a:r>
              <a:rPr lang="it-IT" b="1" dirty="0"/>
              <a:t>continuativa</a:t>
            </a:r>
            <a:r>
              <a:rPr lang="it-IT" dirty="0"/>
              <a:t>: consiste nell’assunzione di </a:t>
            </a:r>
            <a:r>
              <a:rPr lang="it-IT" b="1" dirty="0"/>
              <a:t>una compressa al giorno, tutti i giorni</a:t>
            </a:r>
            <a:r>
              <a:rPr lang="it-IT" dirty="0"/>
              <a:t>, ed è quindi particolarmente adatta alle persone che fanno sesso frequentemente e senza programmazione. Affinché sia efficace, è necessario iniziare la profilassi alcuni giorni prima di avere dei comportamenti che possano esporre al virus HIV, per dare tempo al farmaco di raggiungere livelli ottimali di protezione. Il tempo varia a seconda dei tessuti: 7 giorni sono sufficienti per arrivare a un livello protettivo nel retto, mentre sono necessarie circa 3 settimane per raggiungere lo stesso livello nella vagina.</a:t>
            </a:r>
          </a:p>
          <a:p>
            <a:pPr>
              <a:lnSpc>
                <a:spcPct val="120000"/>
              </a:lnSpc>
            </a:pPr>
            <a:r>
              <a:rPr lang="it-IT" dirty="0"/>
              <a:t>La modalità </a:t>
            </a:r>
            <a:r>
              <a:rPr lang="it-IT" b="1" dirty="0"/>
              <a:t>intermittente</a:t>
            </a:r>
            <a:r>
              <a:rPr lang="it-IT" dirty="0"/>
              <a:t>, detta anche </a:t>
            </a:r>
            <a:r>
              <a:rPr lang="it-IT" b="1" dirty="0"/>
              <a:t>“on </a:t>
            </a:r>
            <a:r>
              <a:rPr lang="it-IT" b="1" dirty="0" err="1"/>
              <a:t>demand</a:t>
            </a:r>
            <a:r>
              <a:rPr lang="it-IT" b="1" dirty="0"/>
              <a:t>”</a:t>
            </a:r>
            <a:r>
              <a:rPr lang="it-IT" dirty="0"/>
              <a:t>, consiste invece nell’</a:t>
            </a:r>
            <a:r>
              <a:rPr lang="it-IT" b="1" dirty="0"/>
              <a:t>assunzione limitata nel tempo</a:t>
            </a:r>
            <a:r>
              <a:rPr lang="it-IT" dirty="0"/>
              <a:t> e circoscritta al periodo in cui si prevede di avere rapporti sessuali: 2 compresse tra le 2 e le 24 ore prima del sesso, una compressa dopo 24 ore dalla prima assunzione e poi ogni 24 ore fino a 2 giorni dopo l’ultimo rapporto a rischio. Poiché, come già detto, ci vuole diverso tempo prima che il farmaco sia efficace nei tessuti della vagina, questa modalità di utilizzo della </a:t>
            </a:r>
            <a:r>
              <a:rPr lang="it-IT" dirty="0" err="1"/>
              <a:t>PrEP</a:t>
            </a:r>
            <a:r>
              <a:rPr lang="it-IT" dirty="0"/>
              <a:t> </a:t>
            </a:r>
            <a:r>
              <a:rPr lang="it-IT" b="1" dirty="0"/>
              <a:t>non è indicata per chi, nei rapporti vaginali, riceve la penetrazione</a:t>
            </a:r>
            <a:r>
              <a:rPr lang="it-IT" dirty="0"/>
              <a:t>.</a:t>
            </a:r>
          </a:p>
          <a:p>
            <a:endParaRPr lang="it-IT" dirty="0"/>
          </a:p>
        </p:txBody>
      </p:sp>
      <p:sp>
        <p:nvSpPr>
          <p:cNvPr id="7" name="Titolo 1"/>
          <p:cNvSpPr>
            <a:spLocks noGrp="1"/>
          </p:cNvSpPr>
          <p:nvPr>
            <p:ph type="title"/>
          </p:nvPr>
        </p:nvSpPr>
        <p:spPr>
          <a:xfrm>
            <a:off x="838200" y="365126"/>
            <a:ext cx="10515600" cy="621464"/>
          </a:xfrm>
        </p:spPr>
        <p:txBody>
          <a:bodyPr>
            <a:normAutofit fontScale="90000"/>
          </a:bodyPr>
          <a:lstStyle/>
          <a:p>
            <a:pPr algn="ctr"/>
            <a:r>
              <a:rPr lang="it-IT" dirty="0">
                <a:solidFill>
                  <a:schemeClr val="accent1">
                    <a:lumMod val="75000"/>
                  </a:schemeClr>
                </a:solidFill>
                <a:latin typeface="Harrington" pitchFamily="82" charset="0"/>
              </a:rPr>
              <a:t>PROFILASSI PRE-ESPOSIZIONE (</a:t>
            </a:r>
            <a:r>
              <a:rPr lang="it-IT" dirty="0" err="1">
                <a:solidFill>
                  <a:schemeClr val="accent1">
                    <a:lumMod val="75000"/>
                  </a:schemeClr>
                </a:solidFill>
                <a:latin typeface="Harrington" pitchFamily="82" charset="0"/>
              </a:rPr>
              <a:t>PrEP</a:t>
            </a:r>
            <a:r>
              <a:rPr lang="it-IT" dirty="0">
                <a:solidFill>
                  <a:schemeClr val="accent1">
                    <a:lumMod val="75000"/>
                  </a:schemeClr>
                </a:solidFill>
                <a:latin typeface="Harrington" pitchFamily="82" charset="0"/>
              </a:rPr>
              <a: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70000" lnSpcReduction="20000"/>
          </a:bodyPr>
          <a:lstStyle/>
          <a:p>
            <a:pPr algn="just">
              <a:lnSpc>
                <a:spcPct val="120000"/>
              </a:lnSpc>
            </a:pPr>
            <a:r>
              <a:rPr lang="it-IT" dirty="0"/>
              <a:t>I soggetti aventi accesso al Programma sono persone adulte (&gt;18 anni), </a:t>
            </a:r>
            <a:r>
              <a:rPr lang="it-IT" dirty="0" err="1"/>
              <a:t>HIV-negative</a:t>
            </a:r>
            <a:r>
              <a:rPr lang="it-IT" dirty="0"/>
              <a:t>, senza esposizione recente ad HIV, e ad alto rischio di acquisire infezione da HIV per via sessuale, in particolare: Uomini che fanno sesso con uomini (MSM);  Donne </a:t>
            </a:r>
            <a:r>
              <a:rPr lang="it-IT" dirty="0" err="1"/>
              <a:t>transgender</a:t>
            </a:r>
            <a:r>
              <a:rPr lang="it-IT" dirty="0"/>
              <a:t> che fanno sesso con uomini (TGW); Sex </a:t>
            </a:r>
            <a:r>
              <a:rPr lang="it-IT" dirty="0" err="1"/>
              <a:t>workers</a:t>
            </a:r>
            <a:r>
              <a:rPr lang="it-IT" dirty="0"/>
              <a:t>;  Uomini e donne eterosessuali; Uomini o donne </a:t>
            </a:r>
            <a:r>
              <a:rPr lang="it-IT" dirty="0" err="1"/>
              <a:t>partners</a:t>
            </a:r>
            <a:r>
              <a:rPr lang="it-IT" dirty="0"/>
              <a:t> di persone HIV positive. La condizione di alto rischio di acquisizione di HIV per via sessuale è definita dalla presenza di comportamenti o di fattori recenti (ultimi 3 mesi) che comportino un elevato rischio di acquisizione dell’infezione da HIV</a:t>
            </a:r>
          </a:p>
          <a:p>
            <a:pPr algn="just">
              <a:lnSpc>
                <a:spcPct val="120000"/>
              </a:lnSpc>
              <a:buNone/>
            </a:pPr>
            <a:endParaRPr lang="it-IT" dirty="0"/>
          </a:p>
          <a:p>
            <a:pPr algn="just">
              <a:lnSpc>
                <a:spcPct val="120000"/>
              </a:lnSpc>
            </a:pPr>
            <a:r>
              <a:rPr lang="it-IT" dirty="0"/>
              <a:t>Per quanto riguarda la situazione italiana, permangono una serie di domande circa il modo migliore per implementare la </a:t>
            </a:r>
            <a:r>
              <a:rPr lang="it-IT" dirty="0" err="1"/>
              <a:t>PrEP</a:t>
            </a:r>
            <a:r>
              <a:rPr lang="it-IT" dirty="0"/>
              <a:t>, incluso a chi offrirla, come raggiungere il target, dove erogarla e come stimolarne la richiesta e favorire </a:t>
            </a:r>
            <a:r>
              <a:rPr lang="it-IT" dirty="0" smtClean="0"/>
              <a:t>l’aderenza </a:t>
            </a:r>
            <a:r>
              <a:rPr lang="it-IT" dirty="0"/>
              <a:t>al trattamento. </a:t>
            </a:r>
            <a:r>
              <a:rPr lang="it-IT" dirty="0" smtClean="0"/>
              <a:t>Un’ulteriore </a:t>
            </a:r>
            <a:r>
              <a:rPr lang="it-IT" dirty="0"/>
              <a:t>criticità è rappresentata dalla necessità di contrastare il possibile progressivo ricorso alla automedicazione, al fine di evitare un percorso di somministrazione incontrollata, senza una valutazione di esiti</a:t>
            </a:r>
          </a:p>
          <a:p>
            <a:endParaRPr lang="it-IT" dirty="0"/>
          </a:p>
        </p:txBody>
      </p:sp>
      <p:sp>
        <p:nvSpPr>
          <p:cNvPr id="4" name="Titolo 1"/>
          <p:cNvSpPr>
            <a:spLocks noGrp="1"/>
          </p:cNvSpPr>
          <p:nvPr>
            <p:ph type="title"/>
          </p:nvPr>
        </p:nvSpPr>
        <p:spPr>
          <a:xfrm>
            <a:off x="838200" y="365125"/>
            <a:ext cx="10515600" cy="705686"/>
          </a:xfrm>
        </p:spPr>
        <p:txBody>
          <a:bodyPr>
            <a:normAutofit/>
          </a:bodyPr>
          <a:lstStyle/>
          <a:p>
            <a:pPr algn="ctr"/>
            <a:r>
              <a:rPr lang="it-IT" dirty="0">
                <a:solidFill>
                  <a:schemeClr val="accent1">
                    <a:lumMod val="75000"/>
                  </a:schemeClr>
                </a:solidFill>
                <a:latin typeface="Harrington" pitchFamily="82" charset="0"/>
              </a:rPr>
              <a:t>PROFILASSI PRE-ESPOSIZIONE (</a:t>
            </a:r>
            <a:r>
              <a:rPr lang="it-IT" dirty="0" err="1">
                <a:solidFill>
                  <a:schemeClr val="accent1">
                    <a:lumMod val="75000"/>
                  </a:schemeClr>
                </a:solidFill>
                <a:latin typeface="Harrington" pitchFamily="82" charset="0"/>
              </a:rPr>
              <a:t>PrEP</a:t>
            </a:r>
            <a:r>
              <a:rPr lang="it-IT" dirty="0">
                <a:solidFill>
                  <a:schemeClr val="accent1">
                    <a:lumMod val="75000"/>
                  </a:schemeClr>
                </a:solidFill>
                <a:latin typeface="Harrington" pitchFamily="82" charset="0"/>
              </a:rPr>
              <a: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5122" name="Picture 2"/>
          <p:cNvPicPr>
            <a:picLocks noGrp="1" noChangeAspect="1" noChangeArrowheads="1"/>
          </p:cNvPicPr>
          <p:nvPr>
            <p:ph idx="1"/>
          </p:nvPr>
        </p:nvPicPr>
        <p:blipFill>
          <a:blip r:embed="rId2" cstate="print"/>
          <a:srcRect/>
          <a:stretch>
            <a:fillRect/>
          </a:stretch>
        </p:blipFill>
        <p:spPr bwMode="auto">
          <a:xfrm>
            <a:off x="240882" y="247943"/>
            <a:ext cx="8124825" cy="1924050"/>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3429000" y="2136108"/>
            <a:ext cx="8763000" cy="2780161"/>
          </a:xfrm>
          <a:prstGeom prst="rect">
            <a:avLst/>
          </a:prstGeom>
          <a:noFill/>
          <a:ln w="9525">
            <a:noFill/>
            <a:miter lim="800000"/>
            <a:headEnd/>
            <a:tailEnd/>
          </a:ln>
        </p:spPr>
      </p:pic>
      <p:pic>
        <p:nvPicPr>
          <p:cNvPr id="5124" name="Picture 4"/>
          <p:cNvPicPr>
            <a:picLocks noChangeAspect="1" noChangeArrowheads="1"/>
          </p:cNvPicPr>
          <p:nvPr/>
        </p:nvPicPr>
        <p:blipFill>
          <a:blip r:embed="rId4" cstate="print"/>
          <a:srcRect/>
          <a:stretch>
            <a:fillRect/>
          </a:stretch>
        </p:blipFill>
        <p:spPr bwMode="auto">
          <a:xfrm>
            <a:off x="0" y="4876800"/>
            <a:ext cx="6515100" cy="198120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cstate="print"/>
          <a:stretch>
            <a:fillRect/>
          </a:stretch>
        </p:blipFill>
        <p:spPr>
          <a:xfrm>
            <a:off x="1216028" y="1296236"/>
            <a:ext cx="9759943" cy="435133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i="1" dirty="0">
                <a:solidFill>
                  <a:schemeClr val="accent1">
                    <a:lumMod val="75000"/>
                  </a:schemeClr>
                </a:solidFill>
                <a:latin typeface="Harrington" pitchFamily="82" charset="0"/>
              </a:rPr>
              <a:t>EPIDEMIOLOGIA</a:t>
            </a:r>
            <a:r>
              <a:rPr lang="it-IT" b="1" i="1" dirty="0"/>
              <a:t/>
            </a:r>
            <a:br>
              <a:rPr lang="it-IT" b="1" i="1" dirty="0"/>
            </a:br>
            <a:endParaRPr lang="it-IT" dirty="0"/>
          </a:p>
        </p:txBody>
      </p:sp>
      <p:sp>
        <p:nvSpPr>
          <p:cNvPr id="3" name="Segnaposto contenuto 2"/>
          <p:cNvSpPr>
            <a:spLocks noGrp="1"/>
          </p:cNvSpPr>
          <p:nvPr>
            <p:ph idx="1"/>
          </p:nvPr>
        </p:nvSpPr>
        <p:spPr>
          <a:xfrm>
            <a:off x="481263" y="1508166"/>
            <a:ext cx="10872537" cy="5085139"/>
          </a:xfrm>
        </p:spPr>
        <p:txBody>
          <a:bodyPr>
            <a:normAutofit fontScale="77500" lnSpcReduction="20000"/>
          </a:bodyPr>
          <a:lstStyle/>
          <a:p>
            <a:pPr lvl="0" algn="just"/>
            <a:r>
              <a:rPr lang="it-IT" b="1" u="sng" dirty="0"/>
              <a:t>Ogni giorno in tutto il mondo</a:t>
            </a:r>
            <a:r>
              <a:rPr lang="it-IT" b="1" dirty="0"/>
              <a:t> </a:t>
            </a:r>
            <a:r>
              <a:rPr lang="it-IT" dirty="0"/>
              <a:t>vengono contratte </a:t>
            </a:r>
            <a:r>
              <a:rPr lang="it-IT" b="1" dirty="0"/>
              <a:t>più di 1 milione di infezioni </a:t>
            </a:r>
            <a:r>
              <a:rPr lang="it-IT" dirty="0"/>
              <a:t>a trasmissione sessuale</a:t>
            </a:r>
          </a:p>
          <a:p>
            <a:pPr marL="68580" indent="0" algn="just">
              <a:buNone/>
            </a:pPr>
            <a:endParaRPr lang="it-IT" dirty="0"/>
          </a:p>
          <a:p>
            <a:pPr lvl="0" algn="just"/>
            <a:r>
              <a:rPr lang="it-IT" b="1" dirty="0"/>
              <a:t>Ogni anno, sono circa 374 milioni </a:t>
            </a:r>
            <a:r>
              <a:rPr lang="it-IT" dirty="0"/>
              <a:t>le nuove infezioni, di cui 1 su 4 è una malattia sessualmente trasmessa curabile (clamidia, gonorrea, sifilide e tricomoniasi)</a:t>
            </a:r>
          </a:p>
          <a:p>
            <a:pPr lvl="0" algn="just">
              <a:buNone/>
            </a:pPr>
            <a:endParaRPr lang="it-IT" dirty="0"/>
          </a:p>
          <a:p>
            <a:pPr lvl="0" algn="just"/>
            <a:r>
              <a:rPr lang="it-IT" dirty="0"/>
              <a:t>HIV, epatite virale e infezioni trasmesse sessualmente causano </a:t>
            </a:r>
            <a:r>
              <a:rPr lang="it-IT" b="1" dirty="0"/>
              <a:t>complessivamente 2,3 milioni di decessi e 1,2 milioni di casi di cancro </a:t>
            </a:r>
            <a:r>
              <a:rPr lang="it-IT" b="1" u="sng" dirty="0"/>
              <a:t>ogni anno </a:t>
            </a:r>
            <a:r>
              <a:rPr lang="it-IT" dirty="0"/>
              <a:t>e continuano a imporre un grave onere per la salute pubblica in tutto il mondo</a:t>
            </a:r>
          </a:p>
          <a:p>
            <a:pPr lvl="0" algn="just">
              <a:buNone/>
            </a:pPr>
            <a:r>
              <a:rPr lang="it-IT" dirty="0"/>
              <a:t> </a:t>
            </a:r>
          </a:p>
          <a:p>
            <a:pPr marL="68580" indent="0" algn="just">
              <a:buNone/>
            </a:pPr>
            <a:endParaRPr lang="it-IT" dirty="0"/>
          </a:p>
          <a:p>
            <a:pPr marL="68580" indent="0" algn="just">
              <a:buNone/>
            </a:pPr>
            <a:endParaRPr lang="it-IT" dirty="0"/>
          </a:p>
          <a:p>
            <a:pPr lvl="0" algn="just"/>
            <a:r>
              <a:rPr lang="it-IT" dirty="0"/>
              <a:t>La maggior parte di queste infezioni sono asintomatiche o paucisintomatiche e possono non essere riconosciute</a:t>
            </a:r>
          </a:p>
          <a:p>
            <a:pPr marL="0" indent="0" algn="r">
              <a:buNone/>
            </a:pPr>
            <a:r>
              <a:rPr lang="it-IT" sz="1100" b="1" dirty="0"/>
              <a:t>WHO. </a:t>
            </a:r>
            <a:r>
              <a:rPr lang="it-IT" sz="1100" b="1" dirty="0" err="1"/>
              <a:t>Sexually</a:t>
            </a:r>
            <a:r>
              <a:rPr lang="it-IT" sz="1100" b="1" dirty="0"/>
              <a:t> </a:t>
            </a:r>
            <a:r>
              <a:rPr lang="it-IT" sz="1100" b="1" dirty="0" err="1"/>
              <a:t>transmitted</a:t>
            </a:r>
            <a:r>
              <a:rPr lang="it-IT" sz="1100" b="1" dirty="0"/>
              <a:t> </a:t>
            </a:r>
            <a:r>
              <a:rPr lang="it-IT" sz="1100" b="1" dirty="0" err="1"/>
              <a:t>infections</a:t>
            </a:r>
            <a:r>
              <a:rPr lang="it-IT" sz="1100" b="1" dirty="0"/>
              <a:t> (</a:t>
            </a:r>
            <a:r>
              <a:rPr lang="it-IT" sz="1100" b="1" dirty="0" err="1"/>
              <a:t>STIs</a:t>
            </a:r>
            <a:r>
              <a:rPr lang="it-IT" sz="1100" b="1" dirty="0"/>
              <a:t>)</a:t>
            </a:r>
          </a:p>
          <a:p>
            <a:pPr marL="0" indent="0" algn="r">
              <a:buNone/>
            </a:pPr>
            <a:r>
              <a:rPr lang="it-IT" sz="1100" b="1" dirty="0"/>
              <a:t>https://www.who.int/news-room/fact-sheets/detail/sexually-transmitted-infections-(stis)</a:t>
            </a:r>
          </a:p>
          <a:p>
            <a:pPr algn="r"/>
            <a:endParaRPr lang="it-IT" dirty="0"/>
          </a:p>
        </p:txBody>
      </p:sp>
    </p:spTree>
    <p:extLst>
      <p:ext uri="{BB962C8B-B14F-4D97-AF65-F5344CB8AC3E}">
        <p14:creationId xmlns:p14="http://schemas.microsoft.com/office/powerpoint/2010/main" xmlns="" val="39809404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40631" y="1937084"/>
            <a:ext cx="11670632" cy="4920916"/>
          </a:xfrm>
        </p:spPr>
        <p:txBody>
          <a:bodyPr>
            <a:normAutofit fontScale="62500" lnSpcReduction="20000"/>
          </a:bodyPr>
          <a:lstStyle/>
          <a:p>
            <a:pPr algn="just">
              <a:lnSpc>
                <a:spcPct val="120000"/>
              </a:lnSpc>
            </a:pPr>
            <a:r>
              <a:rPr lang="it-IT" dirty="0"/>
              <a:t>Se usati correttamente e costantemente, i preservativi offrono uno dei metodi più efficaci di protezione contro le infezioni sessualmente trasmissibili (IST), tra cui l'HIV. I preservativi femminili sono efficaci e sicuri, ma non sono ampiamente utilizzati dai programmi nazionali come i preservativi maschili.</a:t>
            </a:r>
          </a:p>
          <a:p>
            <a:pPr algn="just">
              <a:lnSpc>
                <a:spcPct val="120000"/>
              </a:lnSpc>
            </a:pPr>
            <a:r>
              <a:rPr lang="it-IT" dirty="0"/>
              <a:t>I preservativi hanno avuto un impatto significativo sull’epidemia globale di HIV: simulazioni di modelli hanno stimato che l’aumento dell’uso dei preservativi dal 1990 ha evitato circa 117 milioni di nuove infezioni da HIV</a:t>
            </a:r>
          </a:p>
          <a:p>
            <a:pPr algn="just">
              <a:lnSpc>
                <a:spcPct val="120000"/>
              </a:lnSpc>
            </a:pPr>
            <a:r>
              <a:rPr lang="it-IT" dirty="0"/>
              <a:t>Secondo uno </a:t>
            </a:r>
            <a:r>
              <a:rPr lang="it-IT" dirty="0">
                <a:hlinkClick r:id="rId3"/>
              </a:rPr>
              <a:t>studio condotto in Europa</a:t>
            </a:r>
            <a:r>
              <a:rPr lang="it-IT" dirty="0"/>
              <a:t>  (</a:t>
            </a:r>
            <a:r>
              <a:rPr lang="it-IT" dirty="0" err="1"/>
              <a:t>Health</a:t>
            </a:r>
            <a:r>
              <a:rPr lang="it-IT" dirty="0"/>
              <a:t> </a:t>
            </a:r>
            <a:r>
              <a:rPr lang="it-IT" dirty="0" err="1"/>
              <a:t>Behaviour</a:t>
            </a:r>
            <a:r>
              <a:rPr lang="it-IT" dirty="0"/>
              <a:t> in </a:t>
            </a:r>
            <a:r>
              <a:rPr lang="it-IT" dirty="0" err="1"/>
              <a:t>School-aged</a:t>
            </a:r>
            <a:r>
              <a:rPr lang="it-IT" dirty="0"/>
              <a:t> </a:t>
            </a:r>
            <a:r>
              <a:rPr lang="it-IT" dirty="0" err="1"/>
              <a:t>Children</a:t>
            </a:r>
            <a:r>
              <a:rPr lang="it-IT" dirty="0"/>
              <a:t> (HBSC), che ha intervistato oltre 242.000 quindicenni in 42 paesi e regioni nel periodo 2014-2022), quasi un terzo degli adolescenti (30%) ha dichiarato di non aver utilizzato né il preservativo né la pillola anticoncezionale durante l'ultimo rapporto sessuale, una cifra che è rimasta pressoché invariata dal 2018.  La percentuale di adolescenti sessualmente attivi che hanno utilizzato il preservativo durante l'ultimo rapporto è scesa dal 70% al 61% tra i ragazzi e dal 63% al 57% tra le ragazze tra il 2014 e il 2022. gli adolescenti provenienti da famiglie poco abbienti avevano maggiori probabilità di dichiarare di non aver utilizzato il preservativo o la pillola anticoncezionale durante l'ultimo rapporto sessuale rispetto ai loro coetanei provenienti da famiglie più abbienti (33% rispetto al 25%).</a:t>
            </a:r>
          </a:p>
          <a:p>
            <a:pPr algn="just">
              <a:lnSpc>
                <a:spcPct val="120000"/>
              </a:lnSpc>
            </a:pPr>
            <a:r>
              <a:rPr lang="it-IT" dirty="0"/>
              <a:t>Le strategie e gli interventi sui preservativi continuano a essere la pietra angolare dei pacchetti di prevenzione combinata di HIV e IST e pertanto richiedono un'attenzione dedicata e rinnovata</a:t>
            </a:r>
          </a:p>
          <a:p>
            <a:endParaRPr lang="it-IT" dirty="0"/>
          </a:p>
        </p:txBody>
      </p:sp>
      <p:pic>
        <p:nvPicPr>
          <p:cNvPr id="2050" name="Picture 2"/>
          <p:cNvPicPr>
            <a:picLocks noChangeAspect="1" noChangeArrowheads="1"/>
          </p:cNvPicPr>
          <p:nvPr/>
        </p:nvPicPr>
        <p:blipFill>
          <a:blip r:embed="rId4" cstate="print"/>
          <a:srcRect/>
          <a:stretch>
            <a:fillRect/>
          </a:stretch>
        </p:blipFill>
        <p:spPr bwMode="auto">
          <a:xfrm>
            <a:off x="8015845" y="0"/>
            <a:ext cx="4176156" cy="1925053"/>
          </a:xfrm>
          <a:prstGeom prst="rect">
            <a:avLst/>
          </a:prstGeom>
          <a:noFill/>
          <a:ln w="9525">
            <a:noFill/>
            <a:miter lim="800000"/>
            <a:headEnd/>
            <a:tailEnd/>
          </a:ln>
        </p:spPr>
      </p:pic>
      <p:sp>
        <p:nvSpPr>
          <p:cNvPr id="6" name="Titolo 1"/>
          <p:cNvSpPr>
            <a:spLocks noGrp="1"/>
          </p:cNvSpPr>
          <p:nvPr>
            <p:ph type="title"/>
          </p:nvPr>
        </p:nvSpPr>
        <p:spPr>
          <a:xfrm>
            <a:off x="2018805" y="365125"/>
            <a:ext cx="9334995" cy="1325563"/>
          </a:xfrm>
        </p:spPr>
        <p:txBody>
          <a:bodyPr/>
          <a:lstStyle/>
          <a:p>
            <a:r>
              <a:rPr lang="it-IT" b="1" i="1" dirty="0">
                <a:solidFill>
                  <a:schemeClr val="accent1">
                    <a:lumMod val="75000"/>
                  </a:schemeClr>
                </a:solidFill>
                <a:latin typeface="Harrington" pitchFamily="82" charset="0"/>
              </a:rPr>
              <a:t>METODI   BARRIERA</a:t>
            </a:r>
            <a:endParaRPr lang="it-IT" dirty="0">
              <a:solidFill>
                <a:schemeClr val="accent1">
                  <a:lumMod val="75000"/>
                </a:schemeClr>
              </a:solidFill>
              <a:latin typeface="Harrington" pitchFamily="82"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76342" y="264497"/>
            <a:ext cx="8293300" cy="1325563"/>
          </a:xfrm>
        </p:spPr>
        <p:txBody>
          <a:bodyPr>
            <a:normAutofit/>
          </a:bodyPr>
          <a:lstStyle/>
          <a:p>
            <a:pPr algn="ctr"/>
            <a:r>
              <a:rPr lang="it-IT" sz="2400" b="1" dirty="0"/>
              <a:t>INTERVENTI  PER PROMUOVERE I METODI BARRIERA</a:t>
            </a:r>
          </a:p>
        </p:txBody>
      </p:sp>
      <p:sp>
        <p:nvSpPr>
          <p:cNvPr id="3" name="Segnaposto contenuto 2"/>
          <p:cNvSpPr>
            <a:spLocks noGrp="1"/>
          </p:cNvSpPr>
          <p:nvPr>
            <p:ph idx="1"/>
          </p:nvPr>
        </p:nvSpPr>
        <p:spPr>
          <a:xfrm>
            <a:off x="814137" y="1657183"/>
            <a:ext cx="10515600" cy="4719554"/>
          </a:xfrm>
        </p:spPr>
        <p:txBody>
          <a:bodyPr vert="horz" lIns="91440" tIns="45720" rIns="91440" bIns="45720" rtlCol="0" anchor="t">
            <a:normAutofit fontScale="77500" lnSpcReduction="20000"/>
          </a:bodyPr>
          <a:lstStyle/>
          <a:p>
            <a:pPr>
              <a:lnSpc>
                <a:spcPct val="120000"/>
              </a:lnSpc>
            </a:pPr>
            <a:r>
              <a:rPr lang="it-IT" b="1" dirty="0"/>
              <a:t>preservativi di qualità garantita, universalmente disponibili e accessibili</a:t>
            </a:r>
            <a:r>
              <a:rPr lang="it-IT" dirty="0"/>
              <a:t>  (ad esempio, meccanismi di distribuzione dei preservativi facilmente accessibili, offerti gratuitamente o a basso costo, ecc.);</a:t>
            </a:r>
            <a:endParaRPr lang="it-IT" dirty="0">
              <a:ea typeface="Calibri"/>
              <a:cs typeface="Calibri"/>
            </a:endParaRPr>
          </a:p>
          <a:p>
            <a:pPr>
              <a:lnSpc>
                <a:spcPct val="120000"/>
              </a:lnSpc>
            </a:pPr>
            <a:r>
              <a:rPr lang="it-IT" b="1" dirty="0"/>
              <a:t>interventi di promozione e comunicazione </a:t>
            </a:r>
            <a:r>
              <a:rPr lang="it-IT" dirty="0"/>
              <a:t> innovativi, appropriati al contesto e incentrati sulle persone per supportare un uso coerente e corretto;</a:t>
            </a:r>
          </a:p>
          <a:p>
            <a:pPr>
              <a:lnSpc>
                <a:spcPct val="120000"/>
              </a:lnSpc>
            </a:pPr>
            <a:r>
              <a:rPr lang="it-IT" b="1" dirty="0"/>
              <a:t>formazione degli operatori sanitari</a:t>
            </a:r>
            <a:r>
              <a:rPr lang="it-IT" dirty="0"/>
              <a:t>, in particolare degli operatori sanitari di comunità, per fornire informazioni imparziali sulla salute sessuale e riproduttiva, </a:t>
            </a:r>
            <a:endParaRPr lang="it-IT" dirty="0">
              <a:ea typeface="Calibri"/>
              <a:cs typeface="Calibri"/>
            </a:endParaRPr>
          </a:p>
          <a:p>
            <a:pPr>
              <a:lnSpc>
                <a:spcPct val="120000"/>
              </a:lnSpc>
            </a:pPr>
            <a:r>
              <a:rPr lang="it-IT" b="1" dirty="0"/>
              <a:t>affrontare i fattori individuali, programmatici e ambientali </a:t>
            </a:r>
            <a:r>
              <a:rPr lang="it-IT" dirty="0"/>
              <a:t> </a:t>
            </a:r>
            <a:r>
              <a:rPr lang="it-IT" b="1" dirty="0"/>
              <a:t>(</a:t>
            </a:r>
            <a:r>
              <a:rPr lang="it-IT" dirty="0"/>
              <a:t>ad esempio, socio-culturali, economici e politici) che modellano e limitano l'uso del preservativo</a:t>
            </a:r>
          </a:p>
          <a:p>
            <a:pPr>
              <a:lnSpc>
                <a:spcPct val="120000"/>
              </a:lnSpc>
            </a:pPr>
            <a:r>
              <a:rPr lang="it-IT" dirty="0"/>
              <a:t>I preservativi e i lubrificanti dovrebbero sempre essere offerti insieme alla </a:t>
            </a:r>
            <a:r>
              <a:rPr lang="it-IT" dirty="0" err="1"/>
              <a:t>PrEP</a:t>
            </a:r>
            <a:r>
              <a:rPr lang="it-IT" dirty="0"/>
              <a:t>. I preservativi sono un metodo di prevenzione economico ed efficace per la maggior parte delle MST e delle gravidanze indesiderate, poiché la </a:t>
            </a:r>
            <a:r>
              <a:rPr lang="it-IT" dirty="0" err="1"/>
              <a:t>PrEP</a:t>
            </a:r>
            <a:r>
              <a:rPr lang="it-IT" dirty="0"/>
              <a:t> previene solo l'infezione da HIV.</a:t>
            </a:r>
          </a:p>
          <a:p>
            <a:pPr>
              <a:buNone/>
            </a:pPr>
            <a:endParaRPr lang="it-IT"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a:solidFill>
                  <a:schemeClr val="accent1">
                    <a:lumMod val="76000"/>
                  </a:schemeClr>
                </a:solidFill>
                <a:latin typeface="Harrington"/>
              </a:rPr>
              <a:t>Educazione alla sessualità</a:t>
            </a:r>
            <a:endParaRPr lang="it-IT" dirty="0">
              <a:solidFill>
                <a:schemeClr val="accent1">
                  <a:lumMod val="76000"/>
                </a:schemeClr>
              </a:solidFill>
              <a:latin typeface="Calibri Light"/>
              <a:ea typeface="Calibri Light"/>
              <a:cs typeface="Calibri Light"/>
            </a:endParaRPr>
          </a:p>
        </p:txBody>
      </p:sp>
      <p:sp>
        <p:nvSpPr>
          <p:cNvPr id="3" name="Segnaposto contenuto 2"/>
          <p:cNvSpPr>
            <a:spLocks noGrp="1"/>
          </p:cNvSpPr>
          <p:nvPr>
            <p:ph idx="1"/>
          </p:nvPr>
        </p:nvSpPr>
        <p:spPr/>
        <p:txBody>
          <a:bodyPr vert="horz" lIns="91440" tIns="45720" rIns="91440" bIns="45720" rtlCol="0" anchor="t">
            <a:normAutofit/>
          </a:bodyPr>
          <a:lstStyle/>
          <a:p>
            <a:pPr marL="0" indent="0">
              <a:buNone/>
            </a:pPr>
            <a:r>
              <a:rPr lang="it-IT" dirty="0"/>
              <a:t>Le politiche sanitarie ed educative per la tutela della salute sessuale e riproduttiva, a livello europeo e internazionale, sono finalizzate a migliorare le conoscenze dei cittadini e delle cittadine, aumentare la consapevolezza e favorirne il cambiamento in senso salutare. Secondo la guida “International technical </a:t>
            </a:r>
            <a:r>
              <a:rPr lang="it-IT" dirty="0" err="1"/>
              <a:t>guidance</a:t>
            </a:r>
            <a:r>
              <a:rPr lang="it-IT" dirty="0"/>
              <a:t> on </a:t>
            </a:r>
            <a:r>
              <a:rPr lang="it-IT" dirty="0" err="1"/>
              <a:t>sexuality</a:t>
            </a:r>
            <a:r>
              <a:rPr lang="it-IT" dirty="0"/>
              <a:t> </a:t>
            </a:r>
            <a:r>
              <a:rPr lang="it-IT" dirty="0" err="1"/>
              <a:t>education</a:t>
            </a:r>
            <a:r>
              <a:rPr lang="it-IT" dirty="0"/>
              <a:t>” dell’UNESCO (United Nations Educational, Scientific and Cultural Organization) non esiste una data magica per iniziare l’educazione sessuale. Anche i bambini e le bambine in età prescolare possono ricevere informazioni, adeguate allo sviluppo, ad esempio per insegnare loro il proprio corpo e per modellare il loro pensiero sull’uguaglianza di genere.</a:t>
            </a:r>
            <a:endParaRPr lang="it-IT"/>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1825625"/>
            <a:ext cx="10522168" cy="4765182"/>
          </a:xfrm>
        </p:spPr>
        <p:txBody>
          <a:bodyPr vert="horz" lIns="91440" tIns="45720" rIns="91440" bIns="45720" rtlCol="0" anchor="t">
            <a:normAutofit fontScale="92500" lnSpcReduction="20000"/>
          </a:bodyPr>
          <a:lstStyle/>
          <a:p>
            <a:pPr marL="0" indent="0">
              <a:buNone/>
            </a:pPr>
            <a:r>
              <a:rPr lang="it-IT" dirty="0"/>
              <a:t>Nell’ottobre del 2017 è stato approvato con Intesa in sede di Conferenza Stato-Regioni il Piano Nazionale di interventi contro l’HIV e AIDS (PNAIDS), che prevede, tra l’altro, la promozione di iniziative di informazione, prevenzione ed educazione alla salute e alla sessualità.</a:t>
            </a:r>
          </a:p>
          <a:p>
            <a:pPr marL="0" indent="0">
              <a:buNone/>
            </a:pPr>
            <a:r>
              <a:rPr lang="it-IT" dirty="0"/>
              <a:t> Il Piano Nazionale della Prevenzione 2020-2025 prevede, al Macro Obiettivo 6 (Malattie infettive prioritarie), le IST quale ambito di intervento prioritario da declinare nei Piani Regionali di Prevenzione nell’ambito del Programma Predefinito 1 (PP1): Scuole che Promuovono Salute.</a:t>
            </a:r>
          </a:p>
          <a:p>
            <a:pPr marL="0" indent="0">
              <a:buNone/>
            </a:pPr>
            <a:r>
              <a:rPr lang="it-IT" b="1" dirty="0">
                <a:solidFill>
                  <a:schemeClr val="accent1">
                    <a:lumMod val="76000"/>
                  </a:schemeClr>
                </a:solidFill>
                <a:ea typeface="+mn-lt"/>
                <a:cs typeface="+mn-lt"/>
              </a:rPr>
              <a:t>Il Rapporto "ISTISAN 23/22 - Educare alla sessualità nelle scuole italiane" </a:t>
            </a:r>
            <a:r>
              <a:rPr lang="it-IT" dirty="0">
                <a:solidFill>
                  <a:schemeClr val="accent1">
                    <a:lumMod val="76000"/>
                  </a:schemeClr>
                </a:solidFill>
                <a:ea typeface="+mn-lt"/>
                <a:cs typeface="+mn-lt"/>
              </a:rPr>
              <a:t>descrive</a:t>
            </a:r>
            <a:r>
              <a:rPr lang="it-IT" dirty="0">
                <a:solidFill>
                  <a:schemeClr val="accent1">
                    <a:lumMod val="76000"/>
                  </a:schemeClr>
                </a:solidFill>
                <a:latin typeface="Calibri"/>
                <a:ea typeface="+mn-lt"/>
                <a:cs typeface="+mn-lt"/>
              </a:rPr>
              <a:t> i risultati di due progetti EduForIST1 e EduForIST2, finanziati dal Ministero della Salute e coordinati dall’Università di Pisa, in collaborazione con l’Istituto Superiore di Sanità, aventi lo scopo di sviluppare strumenti teorici e pratici per implementare interventi di educazione sessuale e prevenzione delle Infezioni Sessualmente Trasmesse (IST) nelle scuole. </a:t>
            </a:r>
            <a:endParaRPr lang="it-IT" dirty="0">
              <a:solidFill>
                <a:schemeClr val="accent1">
                  <a:lumMod val="76000"/>
                </a:schemeClr>
              </a:solidFill>
              <a:latin typeface="Calibri"/>
            </a:endParaRPr>
          </a:p>
        </p:txBody>
      </p:sp>
      <p:sp>
        <p:nvSpPr>
          <p:cNvPr id="4" name="Titolo 1">
            <a:extLst>
              <a:ext uri="{FF2B5EF4-FFF2-40B4-BE49-F238E27FC236}">
                <a16:creationId xmlns:a16="http://schemas.microsoft.com/office/drawing/2014/main" xmlns="" id="{FA59AEDA-BA13-304C-C744-3B7C356BBFE6}"/>
              </a:ext>
            </a:extLst>
          </p:cNvPr>
          <p:cNvSpPr txBox="1">
            <a:spLocks/>
          </p:cNvSpPr>
          <p:nvPr/>
        </p:nvSpPr>
        <p:spPr>
          <a:xfrm>
            <a:off x="839514" y="248197"/>
            <a:ext cx="10515600" cy="1325563"/>
          </a:xfrm>
          <a:prstGeom prst="rect">
            <a:avLst/>
          </a:prstGeom>
        </p:spPr>
        <p:txBody>
          <a:bodyPr vert="horz" lIns="91440" tIns="45720" rIns="91440" bIns="45720" rtlCol="0" anchor="ctr">
            <a:normAutofit/>
          </a:bodyPr>
          <a:lstStyle>
            <a:defPPr>
              <a:defRPr lang="it-IT"/>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dirty="0">
                <a:solidFill>
                  <a:schemeClr val="accent1">
                    <a:lumMod val="76000"/>
                  </a:schemeClr>
                </a:solidFill>
                <a:latin typeface="Harrington"/>
              </a:rPr>
              <a:t>Educazione alla sessualità</a:t>
            </a:r>
            <a:endParaRPr lang="it-IT" dirty="0">
              <a:solidFill>
                <a:schemeClr val="accent1">
                  <a:lumMod val="76000"/>
                </a:schemeClr>
              </a:solidFill>
              <a:latin typeface="Calibri Light"/>
              <a:ea typeface="Calibri Light"/>
              <a:cs typeface="Calibri Ligh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81253" y="338849"/>
            <a:ext cx="10555013" cy="537288"/>
          </a:xfrm>
        </p:spPr>
        <p:txBody>
          <a:bodyPr>
            <a:normAutofit fontScale="90000"/>
          </a:bodyPr>
          <a:lstStyle/>
          <a:p>
            <a:r>
              <a:rPr lang="it-IT" sz="2900" b="1" dirty="0">
                <a:solidFill>
                  <a:schemeClr val="accent1">
                    <a:lumMod val="76000"/>
                  </a:schemeClr>
                </a:solidFill>
                <a:latin typeface="Harrington"/>
                <a:ea typeface="Calibri"/>
                <a:cs typeface="Calibri"/>
              </a:rPr>
              <a:t>Rapporto "ISTISAN 23/22 - Educare alla sessualità nelle scuole italiane"</a:t>
            </a:r>
            <a:endParaRPr lang="it-IT" dirty="0">
              <a:solidFill>
                <a:schemeClr val="accent1">
                  <a:lumMod val="76000"/>
                </a:schemeClr>
              </a:solidFill>
              <a:latin typeface="Harrington"/>
            </a:endParaRPr>
          </a:p>
        </p:txBody>
      </p:sp>
      <p:sp>
        <p:nvSpPr>
          <p:cNvPr id="3" name="Segnaposto contenuto 2"/>
          <p:cNvSpPr>
            <a:spLocks noGrp="1"/>
          </p:cNvSpPr>
          <p:nvPr>
            <p:ph idx="1"/>
          </p:nvPr>
        </p:nvSpPr>
        <p:spPr>
          <a:xfrm>
            <a:off x="838200" y="1089902"/>
            <a:ext cx="11041116" cy="5507474"/>
          </a:xfrm>
        </p:spPr>
        <p:txBody>
          <a:bodyPr vert="horz" lIns="91440" tIns="45720" rIns="91440" bIns="45720" rtlCol="0" anchor="t">
            <a:normAutofit fontScale="62500" lnSpcReduction="20000"/>
          </a:bodyPr>
          <a:lstStyle/>
          <a:p>
            <a:r>
              <a:rPr lang="it-IT" dirty="0"/>
              <a:t>come suggerito nei documenti di riferimento europei e internazionali, l’educazione alla sessualità dovrebbe avere un </a:t>
            </a:r>
            <a:r>
              <a:rPr lang="it-IT" b="1" dirty="0"/>
              <a:t>approccio estensivo, denominato Comprehensive </a:t>
            </a:r>
            <a:r>
              <a:rPr lang="it-IT" b="1" dirty="0" err="1"/>
              <a:t>Sexuality</a:t>
            </a:r>
            <a:r>
              <a:rPr lang="it-IT" b="1" dirty="0"/>
              <a:t> </a:t>
            </a:r>
            <a:r>
              <a:rPr lang="it-IT" b="1" dirty="0" err="1"/>
              <a:t>Education</a:t>
            </a:r>
            <a:r>
              <a:rPr lang="it-IT" b="1" dirty="0"/>
              <a:t> (CSE)</a:t>
            </a:r>
            <a:r>
              <a:rPr lang="it-IT" dirty="0"/>
              <a:t>, e inclusivo sia degli aspetti propri della sfera affettiva che di quelli relativi alla prevenzione dei comportamenti a rischio e della trasmissione delle IST, contribuendo allo sviluppo equilibrato della persona e permettendo di valorizzare e supportare le diversità.</a:t>
            </a:r>
          </a:p>
          <a:p>
            <a:r>
              <a:rPr lang="it-IT" dirty="0"/>
              <a:t> Tutti i documenti di riferimento identificano negli </a:t>
            </a:r>
            <a:r>
              <a:rPr lang="it-IT" b="1" dirty="0"/>
              <a:t>interventi di CSE in ambito scolastico</a:t>
            </a:r>
            <a:r>
              <a:rPr lang="it-IT" dirty="0"/>
              <a:t> uno dei mezzi più efficaci per promuovere il benessere e la salute sessuale dei giovani nonché una componente chiave della strategia globale per la prevenzione dell’HIV e delle IST. </a:t>
            </a:r>
            <a:endParaRPr lang="it-IT" dirty="0">
              <a:ea typeface="Calibri"/>
              <a:cs typeface="Calibri"/>
            </a:endParaRPr>
          </a:p>
          <a:p>
            <a:endParaRPr lang="it-IT" dirty="0"/>
          </a:p>
          <a:p>
            <a:r>
              <a:rPr lang="it-IT" dirty="0"/>
              <a:t>Nel 2023, l’Italia rientra tra i pochi Paesi europei che ancora non hanno reso l’educazione alla sessualità obbligatoria nelle scuole ed è a discrezione dei singoli dirigenti scolastici il prevedere o meno l’inserimento di politiche scolastiche che la regolamentino</a:t>
            </a:r>
          </a:p>
          <a:p>
            <a:endParaRPr lang="it-IT" dirty="0"/>
          </a:p>
          <a:p>
            <a:r>
              <a:rPr lang="it-IT" dirty="0"/>
              <a:t>Per rispondere a questa lacuna è nato il progetto EduForIST1 “Sviluppo di strumenti tecnici e pratici per lo svolgimento di attività educative e formative in ambito di sessualità, relazioni affettive e prevenzione delle IST (Infezioni Sessualmente Trasmesse) nel contesto scolastico”, un progetto di ricerca realizzato con il contributo tecnico e finanziario del Ministero della Salute – Direzione generale per la prevenzione</a:t>
            </a:r>
          </a:p>
          <a:p>
            <a:r>
              <a:rPr lang="it-IT" dirty="0"/>
              <a:t>Pratiche di Educazione alla Sessualità sono unanimemente riconosciuta come </a:t>
            </a:r>
            <a:r>
              <a:rPr lang="it-IT" b="1" dirty="0"/>
              <a:t>pratica fondamentale per uno sviluppo armonico degli adolescenti, e in particolare è riconosciuto l’effetto positivo che essa ha sulla tutela e promozione della salute</a:t>
            </a:r>
            <a:r>
              <a:rPr lang="it-IT" dirty="0"/>
              <a:t>. A partire da questa premessa unanimemente condivisa, il dibattito si è concentrato su quale sia il migliore approccio che permetta di ottenere tali benefici</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70338" y="1050488"/>
            <a:ext cx="11165925" cy="5448354"/>
          </a:xfrm>
        </p:spPr>
        <p:txBody>
          <a:bodyPr vert="horz" lIns="91440" tIns="45720" rIns="91440" bIns="45720" rtlCol="0" anchor="t">
            <a:normAutofit fontScale="62500" lnSpcReduction="20000"/>
          </a:bodyPr>
          <a:lstStyle/>
          <a:p>
            <a:r>
              <a:rPr lang="it-IT" dirty="0"/>
              <a:t>Il modello della “</a:t>
            </a:r>
            <a:r>
              <a:rPr lang="it-IT" dirty="0" err="1"/>
              <a:t>comprehensive</a:t>
            </a:r>
            <a:r>
              <a:rPr lang="it-IT" dirty="0"/>
              <a:t> </a:t>
            </a:r>
            <a:r>
              <a:rPr lang="it-IT" dirty="0" err="1"/>
              <a:t>sexuality</a:t>
            </a:r>
            <a:r>
              <a:rPr lang="it-IT" dirty="0"/>
              <a:t> </a:t>
            </a:r>
            <a:r>
              <a:rPr lang="it-IT" dirty="0" err="1"/>
              <a:t>education</a:t>
            </a:r>
            <a:r>
              <a:rPr lang="it-IT" dirty="0"/>
              <a:t>” (CSE) adotta un approccio ampio, olistico e positivo della sessualità e quindi include tra i suoi obiettivi, oltre a quelli di prevenzione: la crescita e lo sviluppo della persona, le norme di genere, l’orientamento e l’identità sessuale, l’amore, l’attrazione, il piacere, la genitorialità, i diritti e le responsabilità, la comunicazione.</a:t>
            </a:r>
          </a:p>
          <a:p>
            <a:endParaRPr lang="it-IT" dirty="0"/>
          </a:p>
          <a:p>
            <a:r>
              <a:rPr lang="it-IT" dirty="0"/>
              <a:t>Per troppo tempo, infatti, la sessualità dell’adolescente è stata letta attraverso i temi del rischio e del pericolo; coerentemente a questa visione anche i progetti di educazione alla sessualità per adolescenti sono stati impostati secondo un’ottica di “risk-</a:t>
            </a:r>
            <a:r>
              <a:rPr lang="it-IT" dirty="0" err="1"/>
              <a:t>reduction</a:t>
            </a:r>
            <a:r>
              <a:rPr lang="it-IT" dirty="0"/>
              <a:t>”. Se la preoccupazione per la salute è strettamente legata alla sessualità e all’educazione, questo approccio non è però sufficiente, perché rivela una visione riduttiva che rischia pertanto di essere inefficace.</a:t>
            </a:r>
          </a:p>
          <a:p>
            <a:endParaRPr lang="it-IT" dirty="0"/>
          </a:p>
          <a:p>
            <a:r>
              <a:rPr lang="it-IT" dirty="0"/>
              <a:t>La CSE è un processo di insegnamento-apprendimento curriculum-</a:t>
            </a:r>
            <a:r>
              <a:rPr lang="it-IT" err="1"/>
              <a:t>based</a:t>
            </a:r>
            <a:r>
              <a:rPr lang="it-IT" dirty="0"/>
              <a:t> relativo agli a</a:t>
            </a:r>
            <a:r>
              <a:rPr lang="it-IT" b="1" dirty="0"/>
              <a:t>spetti cognitivi, emotivi, fisici e sociali della sessualità.</a:t>
            </a:r>
            <a:r>
              <a:rPr lang="it-IT" dirty="0"/>
              <a:t> È finalizzata a equipaggiare bambini e giovani con c</a:t>
            </a:r>
            <a:r>
              <a:rPr lang="it-IT" b="1" dirty="0"/>
              <a:t>onoscenze, abilità, atteggiamenti e valori</a:t>
            </a:r>
            <a:r>
              <a:rPr lang="it-IT" dirty="0"/>
              <a:t> che daranno loro empowerment per: dare forma alla loro salute, al benessere e alla dignità; sviluppare relazioni sociali e sessuali fondate sul rispetto; considerare come le scelte abbiano ricadute sul benessere proprio e altrui; e comprendere e assicurare la protezione dei propri diritti lungo la vita</a:t>
            </a:r>
          </a:p>
          <a:p>
            <a:r>
              <a:rPr lang="it-IT" dirty="0"/>
              <a:t>In sintesi, la CSE si presenta come un p</a:t>
            </a:r>
            <a:r>
              <a:rPr lang="it-IT" b="1" dirty="0"/>
              <a:t>rocesso realmente educativo,</a:t>
            </a:r>
            <a:r>
              <a:rPr lang="it-IT" dirty="0"/>
              <a:t> capace di superare la mera trasmissività di informazioni relative alla riproduzione, al rischio e alla prevenzione delle malattie e delle gravidanze indesiderate, pur senza tralasciarle; adotta un</a:t>
            </a:r>
            <a:r>
              <a:rPr lang="it-IT" b="1" dirty="0"/>
              <a:t> approccio centrato sulla persona</a:t>
            </a:r>
            <a:r>
              <a:rPr lang="it-IT" dirty="0"/>
              <a:t> che apprende (</a:t>
            </a:r>
            <a:r>
              <a:rPr lang="it-IT" dirty="0" err="1"/>
              <a:t>learner-centred</a:t>
            </a:r>
            <a:r>
              <a:rPr lang="it-IT" dirty="0"/>
              <a:t>), riconoscendo il ruolo centrale dei contesti di apprendimento, in primis della scuola, ma anche dei contesti non-formali o comunitari. L’approccio della CSE, inoltre, sottolinea l’importanza di conoscere il contesto reale dentro il quale vivono i giovani soggetti delle pratiche educative. Alcune tematiche particolarmente sensibili, infatti, possono incontrare ostacoli culturali o diffidenza in certe comunità, ed è quindi necessario avere accortezza e oculatezza nell’affrontarle.</a:t>
            </a:r>
          </a:p>
        </p:txBody>
      </p:sp>
      <p:sp>
        <p:nvSpPr>
          <p:cNvPr id="5" name="Titolo 1">
            <a:extLst>
              <a:ext uri="{FF2B5EF4-FFF2-40B4-BE49-F238E27FC236}">
                <a16:creationId xmlns:a16="http://schemas.microsoft.com/office/drawing/2014/main" xmlns="" id="{5EF27020-145F-C9FF-54D7-0D4A2A64A421}"/>
              </a:ext>
            </a:extLst>
          </p:cNvPr>
          <p:cNvSpPr txBox="1">
            <a:spLocks/>
          </p:cNvSpPr>
          <p:nvPr/>
        </p:nvSpPr>
        <p:spPr>
          <a:xfrm>
            <a:off x="1081253" y="338849"/>
            <a:ext cx="10555013" cy="537288"/>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900" b="1" dirty="0">
                <a:solidFill>
                  <a:schemeClr val="accent1">
                    <a:lumMod val="76000"/>
                  </a:schemeClr>
                </a:solidFill>
                <a:latin typeface="Harrington"/>
                <a:ea typeface="Calibri"/>
                <a:cs typeface="Calibri"/>
              </a:rPr>
              <a:t>Rapporto "ISTISAN 23/22 - Educare alla sessualità nelle scuole italiane"</a:t>
            </a:r>
            <a:endParaRPr lang="it-IT" dirty="0">
              <a:solidFill>
                <a:schemeClr val="accent1">
                  <a:lumMod val="76000"/>
                </a:schemeClr>
              </a:solidFill>
              <a:latin typeface="Harrington"/>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77500" lnSpcReduction="20000"/>
          </a:bodyPr>
          <a:lstStyle/>
          <a:p>
            <a:pPr>
              <a:lnSpc>
                <a:spcPct val="120000"/>
              </a:lnSpc>
            </a:pPr>
            <a:r>
              <a:rPr lang="it-IT" sz="3200" b="1" dirty="0"/>
              <a:t>Piano nazionale prevenzione vaccinale (PNPV) 2023-2025 </a:t>
            </a:r>
            <a:r>
              <a:rPr lang="it-IT" dirty="0"/>
              <a:t>approvato in Conferenza Stato-Regioni il 2 agosto 2023 e pubblicato in Gazzetta Ufficiale il 21 agosto 2023 (G.U. Serie Generale, n. 194 del 21 agosto 2023)</a:t>
            </a:r>
          </a:p>
          <a:p>
            <a:pPr lvl="1">
              <a:lnSpc>
                <a:spcPct val="120000"/>
              </a:lnSpc>
            </a:pPr>
            <a:r>
              <a:rPr lang="it-IT" dirty="0"/>
              <a:t> PNPV integra il </a:t>
            </a:r>
            <a:r>
              <a:rPr lang="it-IT" u="sng" dirty="0">
                <a:hlinkClick r:id="rId3"/>
              </a:rPr>
              <a:t>Piano Nazionale di Prevenzione (PNP) 2020-2025</a:t>
            </a:r>
            <a:r>
              <a:rPr lang="it-IT" dirty="0"/>
              <a:t>, che rappresenta uno degli strumenti per dare attuazione al Livello essenziale di assistenza (LEA) "Prevenzione collettiva e sanità pubblica", anche attraverso le strategie vaccinali da applicare in maniera uniforme nel Paese</a:t>
            </a:r>
          </a:p>
          <a:p>
            <a:pPr lvl="1">
              <a:lnSpc>
                <a:spcPct val="120000"/>
              </a:lnSpc>
            </a:pPr>
            <a:r>
              <a:rPr lang="it-IT" dirty="0"/>
              <a:t>Il nuovo Calendario, insieme alle vaccinazioni offerte attivamente e gratuitamente per fascia d'età, indica anche le vaccinazioni raccomandate a particolari categorie a rischio </a:t>
            </a:r>
          </a:p>
          <a:p>
            <a:pPr>
              <a:lnSpc>
                <a:spcPct val="120000"/>
              </a:lnSpc>
            </a:pPr>
            <a:r>
              <a:rPr lang="it-IT" b="1" dirty="0"/>
              <a:t>DGR n. 797 del 27/5/2024</a:t>
            </a:r>
            <a:r>
              <a:rPr lang="it-IT" dirty="0"/>
              <a:t> Regione Marche: adeguamento dell’offerta vaccinale nelle Marche in relazione al recepimento del nuovo Piano Nazionale Prevenzione Vaccinale 2023-2025 – Approvazione del Calendario Vaccinale Regionale</a:t>
            </a:r>
          </a:p>
          <a:p>
            <a:endParaRPr lang="it-IT" dirty="0"/>
          </a:p>
        </p:txBody>
      </p:sp>
      <p:sp>
        <p:nvSpPr>
          <p:cNvPr id="4" name="Titolo 1"/>
          <p:cNvSpPr>
            <a:spLocks noGrp="1"/>
          </p:cNvSpPr>
          <p:nvPr>
            <p:ph type="title"/>
          </p:nvPr>
        </p:nvSpPr>
        <p:spPr/>
        <p:txBody>
          <a:bodyPr/>
          <a:lstStyle/>
          <a:p>
            <a:pPr algn="ctr"/>
            <a:r>
              <a:rPr lang="it-IT" b="1" i="1" dirty="0">
                <a:solidFill>
                  <a:schemeClr val="accent1">
                    <a:lumMod val="75000"/>
                  </a:schemeClr>
                </a:solidFill>
                <a:latin typeface="Harrington" pitchFamily="82" charset="0"/>
              </a:rPr>
              <a:t>VACCINAZIONI</a:t>
            </a:r>
            <a:endParaRPr lang="it-IT" dirty="0">
              <a:solidFill>
                <a:schemeClr val="accent1">
                  <a:lumMod val="75000"/>
                </a:schemeClr>
              </a:solidFill>
              <a:latin typeface="Harrington" pitchFamily="82"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50232" y="196683"/>
            <a:ext cx="10515600" cy="657559"/>
          </a:xfrm>
        </p:spPr>
        <p:txBody>
          <a:bodyPr>
            <a:normAutofit fontScale="90000"/>
          </a:bodyPr>
          <a:lstStyle/>
          <a:p>
            <a:pPr algn="ctr"/>
            <a:r>
              <a:rPr lang="it-IT" dirty="0">
                <a:solidFill>
                  <a:schemeClr val="accent1">
                    <a:lumMod val="76000"/>
                  </a:schemeClr>
                </a:solidFill>
                <a:latin typeface="Harrington"/>
              </a:rPr>
              <a:t>HPV (Papillomavirus)</a:t>
            </a:r>
          </a:p>
        </p:txBody>
      </p:sp>
      <p:sp>
        <p:nvSpPr>
          <p:cNvPr id="3" name="Segnaposto contenuto 2"/>
          <p:cNvSpPr>
            <a:spLocks noGrp="1"/>
          </p:cNvSpPr>
          <p:nvPr>
            <p:ph idx="1"/>
          </p:nvPr>
        </p:nvSpPr>
        <p:spPr>
          <a:xfrm>
            <a:off x="541421" y="962526"/>
            <a:ext cx="11105148" cy="5654842"/>
          </a:xfrm>
        </p:spPr>
        <p:txBody>
          <a:bodyPr vert="horz" lIns="91440" tIns="45720" rIns="91440" bIns="45720" rtlCol="0" anchor="t">
            <a:normAutofit fontScale="70000" lnSpcReduction="20000"/>
          </a:bodyPr>
          <a:lstStyle/>
          <a:p>
            <a:pPr marL="68580" indent="0">
              <a:lnSpc>
                <a:spcPct val="120000"/>
              </a:lnSpc>
              <a:buClr>
                <a:srgbClr val="000000"/>
              </a:buClr>
              <a:buNone/>
            </a:pPr>
            <a:r>
              <a:rPr lang="it-IT" b="1" dirty="0">
                <a:solidFill>
                  <a:srgbClr val="3E3D2D"/>
                </a:solidFill>
              </a:rPr>
              <a:t>VACCINO</a:t>
            </a:r>
            <a:r>
              <a:rPr lang="it-IT" dirty="0">
                <a:solidFill>
                  <a:srgbClr val="3E3D2D"/>
                </a:solidFill>
              </a:rPr>
              <a:t>: </a:t>
            </a:r>
            <a:r>
              <a:rPr lang="it-IT" dirty="0"/>
              <a:t>il dodicesimo anno di vita è l'età preferibile per l'offerta attiva della vaccinazione anti-HPV a tutta la popolazione (femmine e maschi). </a:t>
            </a:r>
            <a:r>
              <a:rPr lang="it-IT" dirty="0">
                <a:solidFill>
                  <a:srgbClr val="3E3D2D"/>
                </a:solidFill>
              </a:rPr>
              <a:t>Due dosi di vaccino a 0 e 6 mesi nei soggetti fino a 14 anni inclusi. Oltre questa età, sono previste tre dosi a 0-2-6 mesi. </a:t>
            </a:r>
          </a:p>
          <a:p>
            <a:pPr marL="68580" indent="0">
              <a:lnSpc>
                <a:spcPct val="120000"/>
              </a:lnSpc>
              <a:buClr>
                <a:srgbClr val="000000"/>
              </a:buClr>
              <a:buNone/>
            </a:pPr>
            <a:endParaRPr lang="it-IT" sz="2400" dirty="0">
              <a:solidFill>
                <a:srgbClr val="3E3D2D"/>
              </a:solidFill>
            </a:endParaRPr>
          </a:p>
          <a:p>
            <a:pPr marL="68580" indent="0">
              <a:lnSpc>
                <a:spcPct val="120000"/>
              </a:lnSpc>
              <a:buClr>
                <a:srgbClr val="000000"/>
              </a:buClr>
              <a:buNone/>
            </a:pPr>
            <a:r>
              <a:rPr lang="it-IT" sz="2400" b="1" dirty="0"/>
              <a:t>Piano Regionale Prevenzione Vaccinale PRPV 2023-2025</a:t>
            </a:r>
            <a:r>
              <a:rPr lang="it-IT" sz="2400" dirty="0"/>
              <a:t>: La vaccinazione di recupero (catch up), è raccomandata per le donne, a partire dalla coorte di nascita del 1996, fino a 30 anni compiuti (29 anni e 364 giorni) anche utilizzando l’occasione opportuna della chiamata al primo screening per la prevenzione dei tumori del collo dell’utero, e per gli uomini, a partire dalla coorte di nascita del 2006, fino a 26 anni (25 anni e 364 giorni). </a:t>
            </a:r>
            <a:endParaRPr lang="it-IT" sz="2400" dirty="0">
              <a:solidFill>
                <a:srgbClr val="3E3D2D"/>
              </a:solidFill>
            </a:endParaRPr>
          </a:p>
          <a:p>
            <a:pPr marL="68580" indent="0">
              <a:lnSpc>
                <a:spcPct val="120000"/>
              </a:lnSpc>
              <a:buClr>
                <a:srgbClr val="000000"/>
              </a:buClr>
              <a:buNone/>
            </a:pPr>
            <a:endParaRPr lang="it-IT" sz="2400" dirty="0">
              <a:solidFill>
                <a:srgbClr val="3E3D2D"/>
              </a:solidFill>
            </a:endParaRPr>
          </a:p>
          <a:p>
            <a:pPr marL="68580" indent="0">
              <a:lnSpc>
                <a:spcPct val="120000"/>
              </a:lnSpc>
              <a:buClr>
                <a:srgbClr val="000000"/>
              </a:buClr>
              <a:buNone/>
            </a:pPr>
            <a:r>
              <a:rPr lang="it-IT" sz="2400" dirty="0"/>
              <a:t>La vaccinazione con vaccino 9-valente (9vHPV) è raccomandata nei seguenti soggetti:</a:t>
            </a:r>
          </a:p>
          <a:p>
            <a:pPr marL="68580" indent="0">
              <a:lnSpc>
                <a:spcPct val="120000"/>
              </a:lnSpc>
              <a:buClr>
                <a:srgbClr val="000000"/>
              </a:buClr>
              <a:buNone/>
            </a:pPr>
            <a:r>
              <a:rPr lang="it-IT" sz="2400" dirty="0"/>
              <a:t> ● Donne che sono state trattate per lesioni di tipo CIN2+. La vaccinazione potrà essere somministrata prima del trattamento o successivamente, fino ad un massimo di tre anni dal trattamento stesso; </a:t>
            </a:r>
          </a:p>
          <a:p>
            <a:pPr marL="68580" indent="0">
              <a:lnSpc>
                <a:spcPct val="120000"/>
              </a:lnSpc>
              <a:buClr>
                <a:srgbClr val="000000"/>
              </a:buClr>
              <a:buNone/>
            </a:pPr>
            <a:r>
              <a:rPr lang="it-IT" sz="2400" dirty="0"/>
              <a:t>● Persone con lesioni neoplastiche </a:t>
            </a:r>
            <a:r>
              <a:rPr lang="it-IT" sz="2400" dirty="0" err="1"/>
              <a:t>pre</a:t>
            </a:r>
            <a:r>
              <a:rPr lang="it-IT" sz="2400" dirty="0"/>
              <a:t>-invasive intraepiteliali HPV-relate, senza distinzione di genere; </a:t>
            </a:r>
          </a:p>
          <a:p>
            <a:pPr marL="68580" indent="0">
              <a:lnSpc>
                <a:spcPct val="120000"/>
              </a:lnSpc>
              <a:buClr>
                <a:srgbClr val="000000"/>
              </a:buClr>
              <a:buNone/>
            </a:pPr>
            <a:r>
              <a:rPr lang="it-IT" sz="2400" dirty="0"/>
              <a:t>● Condizioni di </a:t>
            </a:r>
            <a:r>
              <a:rPr lang="it-IT" sz="2400" dirty="0" err="1"/>
              <a:t>immunocompromissione</a:t>
            </a:r>
            <a:r>
              <a:rPr lang="it-IT" sz="2400" dirty="0"/>
              <a:t>, inclusa l’infezione da HIV, (valutare in base all’età e al rischio di esposizione). Nei soggetti immunocompromessi inclusi quelli con infezione da HIV è raccomandata una serie primaria di 3 dosi anche per coloro che iniziano la vaccinazione all’età di 9-14 anni; </a:t>
            </a:r>
          </a:p>
          <a:p>
            <a:pPr marL="68580" indent="0">
              <a:lnSpc>
                <a:spcPct val="120000"/>
              </a:lnSpc>
              <a:buClr>
                <a:srgbClr val="000000"/>
              </a:buClr>
              <a:buNone/>
            </a:pPr>
            <a:r>
              <a:rPr lang="it-IT" sz="2400" dirty="0"/>
              <a:t>● Uomini che fanno sesso con uomini (MSM: Men Who </a:t>
            </a:r>
            <a:r>
              <a:rPr lang="it-IT" sz="2400" dirty="0" err="1"/>
              <a:t>Have</a:t>
            </a:r>
            <a:r>
              <a:rPr lang="it-IT" sz="2400" dirty="0"/>
              <a:t> Sex with Men).</a:t>
            </a:r>
            <a:endParaRPr lang="it-IT" dirty="0"/>
          </a:p>
        </p:txBody>
      </p:sp>
    </p:spTree>
    <p:extLst>
      <p:ext uri="{BB962C8B-B14F-4D97-AF65-F5344CB8AC3E}">
        <p14:creationId xmlns:p14="http://schemas.microsoft.com/office/powerpoint/2010/main" xmlns="" val="839534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p:cNvSpPr>
            <a:spLocks noGrp="1"/>
          </p:cNvSpPr>
          <p:nvPr>
            <p:ph idx="1"/>
          </p:nvPr>
        </p:nvSpPr>
        <p:spPr>
          <a:xfrm>
            <a:off x="838200" y="1139825"/>
            <a:ext cx="10515600" cy="5278368"/>
          </a:xfrm>
          <a:prstGeom prst="rect">
            <a:avLst/>
          </a:prstGeom>
        </p:spPr>
        <p:txBody>
          <a:bodyPr>
            <a:spAutoFit/>
          </a:bodyPr>
          <a:lstStyle/>
          <a:p>
            <a:pPr>
              <a:lnSpc>
                <a:spcPct val="100000"/>
              </a:lnSpc>
              <a:buNone/>
            </a:pPr>
            <a:r>
              <a:rPr lang="it-IT" dirty="0"/>
              <a:t>L'Organizzazione Mondiale della Sanità ha fissato attraverso la strategia 90%-70%-90% obiettivi ambiziosi da raggiungere entro il 2030 per l'eradicazione del cancro della cervice uterina: </a:t>
            </a:r>
          </a:p>
          <a:p>
            <a:pPr lvl="1">
              <a:lnSpc>
                <a:spcPct val="100000"/>
              </a:lnSpc>
            </a:pPr>
            <a:r>
              <a:rPr lang="it-IT" dirty="0"/>
              <a:t>il 90% delle ragazze di 15 anni di età con ciclo completo di vaccino HPV; </a:t>
            </a:r>
          </a:p>
          <a:p>
            <a:pPr lvl="1">
              <a:lnSpc>
                <a:spcPct val="100000"/>
              </a:lnSpc>
            </a:pPr>
            <a:r>
              <a:rPr lang="it-IT" dirty="0"/>
              <a:t>il 70% delle donne sottoposte a screening entro i 35 anni e ancora entro i 45 anni di età; </a:t>
            </a:r>
          </a:p>
          <a:p>
            <a:pPr lvl="1">
              <a:lnSpc>
                <a:spcPct val="100000"/>
              </a:lnSpc>
            </a:pPr>
            <a:r>
              <a:rPr lang="it-IT" dirty="0"/>
              <a:t>il 90% delle donne con diagnosi di tumore della cervice sottoposte a trattamento.</a:t>
            </a:r>
          </a:p>
          <a:p>
            <a:pPr lvl="1">
              <a:lnSpc>
                <a:spcPct val="100000"/>
              </a:lnSpc>
            </a:pPr>
            <a:endParaRPr lang="it-IT" dirty="0"/>
          </a:p>
          <a:p>
            <a:pPr>
              <a:lnSpc>
                <a:spcPct val="100000"/>
              </a:lnSpc>
              <a:buNone/>
            </a:pPr>
            <a:r>
              <a:rPr lang="it-IT" dirty="0"/>
              <a:t> Allo stesso modo il Piano Nazionale di Prevenzione Vaccinale (PNPV) 2022-2025 ha stabilito l’obiettivo di una copertura vaccinale del 95% per il completamento del ciclo vaccinale HPV entro i 15 anni.</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54379" y="468400"/>
            <a:ext cx="4962844" cy="6152649"/>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5361215" y="3685907"/>
            <a:ext cx="5049092" cy="2930764"/>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9300489" y="802550"/>
            <a:ext cx="2762250" cy="2085975"/>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a:stretch>
            <a:fillRect/>
          </a:stretch>
        </p:blipFill>
        <p:spPr bwMode="auto">
          <a:xfrm>
            <a:off x="5358043" y="144318"/>
            <a:ext cx="4130819" cy="340042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9285" y="292936"/>
            <a:ext cx="10515600" cy="1325563"/>
          </a:xfrm>
        </p:spPr>
        <p:txBody>
          <a:bodyPr/>
          <a:lstStyle/>
          <a:p>
            <a:r>
              <a:rPr lang="it-IT" dirty="0">
                <a:latin typeface="Harrington" pitchFamily="82" charset="0"/>
              </a:rPr>
              <a:t>REPORT ECDC </a:t>
            </a:r>
          </a:p>
        </p:txBody>
      </p:sp>
      <p:sp>
        <p:nvSpPr>
          <p:cNvPr id="3" name="Segnaposto contenuto 2"/>
          <p:cNvSpPr>
            <a:spLocks noGrp="1"/>
          </p:cNvSpPr>
          <p:nvPr>
            <p:ph idx="1"/>
          </p:nvPr>
        </p:nvSpPr>
        <p:spPr>
          <a:xfrm>
            <a:off x="252664" y="1720516"/>
            <a:ext cx="11028947" cy="5137484"/>
          </a:xfrm>
        </p:spPr>
        <p:txBody>
          <a:bodyPr>
            <a:normAutofit fontScale="92500" lnSpcReduction="20000"/>
          </a:bodyPr>
          <a:lstStyle/>
          <a:p>
            <a:pPr algn="just">
              <a:buNone/>
            </a:pPr>
            <a:r>
              <a:rPr lang="it-IT" dirty="0"/>
              <a:t>Le tendenze per tutte le IST su cui l'ECDC fornisce dati di sorveglianza sottolineano la necessità di un'azione immediata per prevenire un'ulteriore trasmissione e mitigare l'impatto delle IST sulla salute pubblica.</a:t>
            </a:r>
          </a:p>
          <a:p>
            <a:pPr algn="just">
              <a:buNone/>
            </a:pPr>
            <a:endParaRPr lang="it-IT" dirty="0"/>
          </a:p>
          <a:p>
            <a:pPr lvl="1" algn="just"/>
            <a:r>
              <a:rPr lang="it-IT" dirty="0"/>
              <a:t>Nel 2023, sono stati segnalati quasi </a:t>
            </a:r>
            <a:r>
              <a:rPr lang="it-IT" b="1" dirty="0"/>
              <a:t>100.000 casi confermati di gonorrea </a:t>
            </a:r>
            <a:r>
              <a:rPr lang="it-IT" dirty="0"/>
              <a:t>nei paesi UE/SEE, con un </a:t>
            </a:r>
            <a:r>
              <a:rPr lang="it-IT" b="1" dirty="0"/>
              <a:t>aumento del 31% rispetto al 2022 </a:t>
            </a:r>
            <a:r>
              <a:rPr lang="it-IT" dirty="0"/>
              <a:t>e un sorprendente aumento di </a:t>
            </a:r>
            <a:r>
              <a:rPr lang="it-IT" b="1" dirty="0"/>
              <a:t>oltre il 300% rispetto al 2014</a:t>
            </a:r>
            <a:r>
              <a:rPr lang="it-IT" dirty="0"/>
              <a:t>. I tassi più elevati tra le donne si sono registrati nella fascia d'età compresa tra 20 e 24 anni, che è anche la fascia con l'aumento più ripido nel 2023 (46%)</a:t>
            </a:r>
          </a:p>
          <a:p>
            <a:pPr lvl="1" algn="just"/>
            <a:endParaRPr lang="it-IT" dirty="0"/>
          </a:p>
          <a:p>
            <a:pPr lvl="1" algn="just"/>
            <a:r>
              <a:rPr lang="it-IT" dirty="0"/>
              <a:t>Anche i </a:t>
            </a:r>
            <a:r>
              <a:rPr lang="it-IT" b="1" dirty="0"/>
              <a:t>casi di sifilide continuano ad aumentare</a:t>
            </a:r>
            <a:r>
              <a:rPr lang="it-IT" dirty="0"/>
              <a:t>. La sifilide è più comune tra gli uomini, con sette uomini diagnosticati per ogni donna. Tuttavia, rispetto al 2022, i tassi di sifilide sono aumentati tra le donne di tutte le fasce d'età</a:t>
            </a:r>
          </a:p>
          <a:p>
            <a:pPr lvl="1" algn="just"/>
            <a:endParaRPr lang="it-IT" dirty="0"/>
          </a:p>
          <a:p>
            <a:pPr lvl="1" algn="just"/>
            <a:r>
              <a:rPr lang="it-IT" dirty="0"/>
              <a:t>Nonostante un rallentamento nell'aumento delle notifiche di </a:t>
            </a:r>
            <a:r>
              <a:rPr lang="it-IT" b="1" dirty="0" err="1"/>
              <a:t>clamidia</a:t>
            </a:r>
            <a:r>
              <a:rPr lang="it-IT" dirty="0"/>
              <a:t> nel 2023, questa rimane la </a:t>
            </a:r>
            <a:r>
              <a:rPr lang="it-IT" b="1" dirty="0"/>
              <a:t>MST batterica più frequentemente segnalata in Europa</a:t>
            </a:r>
            <a:r>
              <a:rPr lang="it-IT" dirty="0"/>
              <a:t>. Nel 2023, sono stati segnalati più di 230.000 casi nei paesi UE/SEE, con un </a:t>
            </a:r>
            <a:r>
              <a:rPr lang="it-IT" b="1" dirty="0"/>
              <a:t>aumento del 13% rispetto al 2014</a:t>
            </a:r>
            <a:r>
              <a:rPr lang="it-IT" dirty="0"/>
              <a:t>. L'infezione continua a colpire </a:t>
            </a:r>
            <a:r>
              <a:rPr lang="it-IT" b="1" dirty="0"/>
              <a:t>in modo sproporzionato i giovani</a:t>
            </a:r>
            <a:r>
              <a:rPr lang="it-IT" dirty="0"/>
              <a:t>, con i tassi più elevati tra le donne di età compresa tra 20 e 24 anni. </a:t>
            </a:r>
          </a:p>
        </p:txBody>
      </p:sp>
      <p:pic>
        <p:nvPicPr>
          <p:cNvPr id="6146" name="Picture 2"/>
          <p:cNvPicPr>
            <a:picLocks noChangeAspect="1" noChangeArrowheads="1"/>
          </p:cNvPicPr>
          <p:nvPr/>
        </p:nvPicPr>
        <p:blipFill>
          <a:blip r:embed="rId3" cstate="print"/>
          <a:srcRect/>
          <a:stretch>
            <a:fillRect/>
          </a:stretch>
        </p:blipFill>
        <p:spPr bwMode="auto">
          <a:xfrm>
            <a:off x="4584032" y="0"/>
            <a:ext cx="7331242" cy="1711247"/>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11231379" y="5991726"/>
            <a:ext cx="960621" cy="866274"/>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cstate="print"/>
          <a:srcRect/>
          <a:stretch>
            <a:fillRect/>
          </a:stretch>
        </p:blipFill>
        <p:spPr bwMode="auto">
          <a:xfrm>
            <a:off x="192325" y="915505"/>
            <a:ext cx="5170821" cy="5758210"/>
          </a:xfrm>
          <a:prstGeom prst="rect">
            <a:avLst/>
          </a:prstGeom>
          <a:noFill/>
          <a:ln w="9525">
            <a:noFill/>
            <a:miter lim="800000"/>
            <a:headEnd/>
            <a:tailEnd/>
          </a:ln>
        </p:spPr>
      </p:pic>
      <p:sp>
        <p:nvSpPr>
          <p:cNvPr id="5" name="Rettangolo 4"/>
          <p:cNvSpPr/>
          <p:nvPr/>
        </p:nvSpPr>
        <p:spPr>
          <a:xfrm>
            <a:off x="5598694" y="326267"/>
            <a:ext cx="6096000" cy="1200329"/>
          </a:xfrm>
          <a:prstGeom prst="rect">
            <a:avLst/>
          </a:prstGeom>
        </p:spPr>
        <p:txBody>
          <a:bodyPr lIns="91440" tIns="45720" rIns="91440" bIns="45720" anchor="t">
            <a:spAutoFit/>
          </a:bodyPr>
          <a:lstStyle/>
          <a:p>
            <a:r>
              <a:rPr lang="it-IT" dirty="0"/>
              <a:t>Documento di consenso, con l’intento principale di unire le forze per promuovere e migliorare le coperture vaccinali contro l'HPV, definendo un percorso di collaborazione che coinvolga tutti gli attori del sistema sanitario regionale.</a:t>
            </a:r>
          </a:p>
        </p:txBody>
      </p:sp>
      <p:sp>
        <p:nvSpPr>
          <p:cNvPr id="7" name="Rettangolo 6"/>
          <p:cNvSpPr/>
          <p:nvPr/>
        </p:nvSpPr>
        <p:spPr>
          <a:xfrm>
            <a:off x="5610726" y="1884493"/>
            <a:ext cx="6096000" cy="3970318"/>
          </a:xfrm>
          <a:prstGeom prst="rect">
            <a:avLst/>
          </a:prstGeom>
        </p:spPr>
        <p:txBody>
          <a:bodyPr lIns="91440" tIns="45720" rIns="91440" bIns="45720" anchor="t">
            <a:spAutoFit/>
          </a:bodyPr>
          <a:lstStyle/>
          <a:p>
            <a:pPr>
              <a:buFontTx/>
              <a:buChar char="-"/>
            </a:pPr>
            <a:r>
              <a:rPr lang="it-IT" dirty="0"/>
              <a:t>proporre azioni utili a contrastare le motivazioni di mancata vaccinazione</a:t>
            </a:r>
          </a:p>
          <a:p>
            <a:pPr>
              <a:buFontTx/>
              <a:buChar char="-"/>
            </a:pPr>
            <a:r>
              <a:rPr lang="it-IT" dirty="0"/>
              <a:t>cogliere ogni occasione utile per poter promuovere l’importanza del vaccino HPV</a:t>
            </a:r>
          </a:p>
          <a:p>
            <a:pPr>
              <a:buFontTx/>
              <a:buChar char="-"/>
            </a:pPr>
            <a:r>
              <a:rPr lang="it-IT" dirty="0"/>
              <a:t>valorizzare l’ambiente scolastico che rappresenta un setting strategico per la promozione della vaccinazione in questo target di età</a:t>
            </a:r>
          </a:p>
          <a:p>
            <a:pPr>
              <a:buFontTx/>
              <a:buChar char="-"/>
            </a:pPr>
            <a:r>
              <a:rPr lang="it-IT" dirty="0"/>
              <a:t>Aggiornamento per tutti gli operatori sanitari sulle evidenze scientifiche riguardanti l'HPV e la sua prevenzione</a:t>
            </a:r>
          </a:p>
          <a:p>
            <a:pPr>
              <a:buFontTx/>
              <a:buChar char="-"/>
            </a:pPr>
            <a:r>
              <a:rPr lang="it-IT" dirty="0"/>
              <a:t>ruolo di governance del Dipartimento di Prevenzione </a:t>
            </a:r>
            <a:endParaRPr lang="it-IT" dirty="0">
              <a:ea typeface="Calibri"/>
              <a:cs typeface="Calibri"/>
            </a:endParaRPr>
          </a:p>
          <a:p>
            <a:pPr>
              <a:buFontTx/>
              <a:buChar char="-"/>
            </a:pPr>
            <a:r>
              <a:rPr lang="it-IT" dirty="0"/>
              <a:t>impegno dei PLS (Pediatri di Libera Scelta), dei MMG (Medici di Medicina Generale) e dello Specialista Ginecologo</a:t>
            </a:r>
          </a:p>
          <a:p>
            <a:pPr>
              <a:buFontTx/>
              <a:buChar char="-"/>
            </a:pPr>
            <a:r>
              <a:rPr lang="it-IT" dirty="0"/>
              <a:t>impegno di Società Scientifiche/Ordini Professionali/Università</a:t>
            </a:r>
          </a:p>
          <a:p>
            <a:pPr>
              <a:buFontTx/>
              <a:buChar char="-"/>
            </a:pPr>
            <a:r>
              <a:rPr lang="it-IT" dirty="0"/>
              <a:t>impegno della Società Civile</a:t>
            </a:r>
          </a:p>
        </p:txBody>
      </p:sp>
      <p:sp>
        <p:nvSpPr>
          <p:cNvPr id="8" name="Rettangolo 7"/>
          <p:cNvSpPr/>
          <p:nvPr/>
        </p:nvSpPr>
        <p:spPr>
          <a:xfrm>
            <a:off x="192505" y="0"/>
            <a:ext cx="6096000" cy="923330"/>
          </a:xfrm>
          <a:prstGeom prst="rect">
            <a:avLst/>
          </a:prstGeom>
        </p:spPr>
        <p:txBody>
          <a:bodyPr>
            <a:spAutoFit/>
          </a:bodyPr>
          <a:lstStyle/>
          <a:p>
            <a:pPr algn="just"/>
            <a:r>
              <a:rPr lang="it-IT" dirty="0"/>
              <a:t>https://www.vaccinarsinellemarche.org/vaccinazioni-marche/iniziative/carta-di-loreto-documento-advocacy-prevenzione-hpv</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98358" y="1"/>
            <a:ext cx="10515600" cy="1022684"/>
          </a:xfrm>
        </p:spPr>
        <p:txBody>
          <a:bodyPr/>
          <a:lstStyle/>
          <a:p>
            <a:pPr algn="ctr"/>
            <a:r>
              <a:rPr lang="it-IT" dirty="0">
                <a:solidFill>
                  <a:schemeClr val="accent1">
                    <a:lumMod val="76000"/>
                  </a:schemeClr>
                </a:solidFill>
                <a:latin typeface="Harrington"/>
              </a:rPr>
              <a:t>EPATITE B (HBV)</a:t>
            </a:r>
            <a:endParaRPr lang="it-IT"/>
          </a:p>
        </p:txBody>
      </p:sp>
      <p:sp>
        <p:nvSpPr>
          <p:cNvPr id="3" name="Segnaposto contenuto 2"/>
          <p:cNvSpPr>
            <a:spLocks noGrp="1"/>
          </p:cNvSpPr>
          <p:nvPr>
            <p:ph idx="1"/>
          </p:nvPr>
        </p:nvSpPr>
        <p:spPr>
          <a:xfrm>
            <a:off x="565483" y="1106906"/>
            <a:ext cx="11345779" cy="5751094"/>
          </a:xfrm>
        </p:spPr>
        <p:txBody>
          <a:bodyPr vert="horz" lIns="91440" tIns="45720" rIns="91440" bIns="45720" rtlCol="0" anchor="t">
            <a:normAutofit fontScale="62500" lnSpcReduction="20000"/>
          </a:bodyPr>
          <a:lstStyle/>
          <a:p>
            <a:pPr algn="just">
              <a:lnSpc>
                <a:spcPct val="120000"/>
              </a:lnSpc>
            </a:pPr>
            <a:r>
              <a:rPr lang="it-IT" b="1" dirty="0"/>
              <a:t>VACCINO</a:t>
            </a:r>
            <a:r>
              <a:rPr lang="it-IT" dirty="0"/>
              <a:t>: 3 dosi a 0-1-6 mesi, obbligatoria dal 1991 per i nati dopo il 1979, (0-1-2-12 mesi post esposizione o rischio)</a:t>
            </a:r>
          </a:p>
          <a:p>
            <a:pPr algn="just">
              <a:lnSpc>
                <a:spcPct val="120000"/>
              </a:lnSpc>
            </a:pPr>
            <a:endParaRPr lang="it-IT" dirty="0"/>
          </a:p>
          <a:p>
            <a:pPr algn="just">
              <a:lnSpc>
                <a:spcPct val="120000"/>
              </a:lnSpc>
            </a:pPr>
            <a:r>
              <a:rPr lang="it-IT" dirty="0"/>
              <a:t>è raccomandata a tutti gli adulti non precedentemente vaccinati rientranti nelle seguenti condizioni di rischio:</a:t>
            </a:r>
          </a:p>
          <a:p>
            <a:pPr lvl="1" algn="just">
              <a:lnSpc>
                <a:spcPct val="120000"/>
              </a:lnSpc>
            </a:pPr>
            <a:r>
              <a:rPr lang="it-IT" dirty="0"/>
              <a:t>Infezione da HIV e altre condizioni di </a:t>
            </a:r>
            <a:r>
              <a:rPr lang="it-IT" dirty="0" err="1"/>
              <a:t>immunocompromissione</a:t>
            </a:r>
            <a:r>
              <a:rPr lang="it-IT" dirty="0"/>
              <a:t>;</a:t>
            </a:r>
          </a:p>
          <a:p>
            <a:pPr lvl="1" algn="just">
              <a:lnSpc>
                <a:spcPct val="120000"/>
              </a:lnSpc>
            </a:pPr>
            <a:r>
              <a:rPr lang="it-IT" dirty="0"/>
              <a:t>Soggetti dediti alla </a:t>
            </a:r>
            <a:r>
              <a:rPr lang="it-IT" b="1" dirty="0"/>
              <a:t>prostituzione o con rapporti sessuali a rischio </a:t>
            </a:r>
            <a:r>
              <a:rPr lang="it-IT" dirty="0"/>
              <a:t>(</a:t>
            </a:r>
            <a:r>
              <a:rPr lang="it-IT" b="1" dirty="0"/>
              <a:t>partner sessuali multipli o mancato utilizzo del preservativo nel corso di rapporti occasionali</a:t>
            </a:r>
            <a:r>
              <a:rPr lang="it-IT" dirty="0"/>
              <a:t>); </a:t>
            </a:r>
          </a:p>
          <a:p>
            <a:pPr lvl="1" algn="just">
              <a:lnSpc>
                <a:spcPct val="120000"/>
              </a:lnSpc>
            </a:pPr>
            <a:r>
              <a:rPr lang="it-IT" dirty="0"/>
              <a:t>Persone che fanno uso di sostanze per via iniettiva;</a:t>
            </a:r>
          </a:p>
          <a:p>
            <a:pPr lvl="1" algn="just">
              <a:lnSpc>
                <a:spcPct val="120000"/>
              </a:lnSpc>
            </a:pPr>
            <a:r>
              <a:rPr lang="it-IT" dirty="0"/>
              <a:t>Detenuti (la prevalenza dell'infezione cronica da HBV è più elevata tra i detenuti rispetto alla popolazione generale); </a:t>
            </a:r>
          </a:p>
          <a:p>
            <a:pPr lvl="1" algn="just">
              <a:lnSpc>
                <a:spcPct val="120000"/>
              </a:lnSpc>
            </a:pPr>
            <a:r>
              <a:rPr lang="it-IT" dirty="0"/>
              <a:t>Uomini che fanno sesso con uomini (MSM: Men Who </a:t>
            </a:r>
            <a:r>
              <a:rPr lang="it-IT" dirty="0" err="1"/>
              <a:t>Have</a:t>
            </a:r>
            <a:r>
              <a:rPr lang="it-IT" dirty="0"/>
              <a:t> Sex with Men)</a:t>
            </a:r>
          </a:p>
          <a:p>
            <a:pPr algn="just">
              <a:lnSpc>
                <a:spcPct val="120000"/>
              </a:lnSpc>
              <a:buNone/>
            </a:pPr>
            <a:endParaRPr lang="it-IT" dirty="0"/>
          </a:p>
          <a:p>
            <a:pPr algn="just">
              <a:lnSpc>
                <a:spcPct val="120000"/>
              </a:lnSpc>
              <a:buNone/>
            </a:pPr>
            <a:r>
              <a:rPr lang="it-IT" dirty="0"/>
              <a:t>Tutti i contatti sessuali e familiari suscettibili di un caso di epatite virale acuta da HBV o di un portatore cronico di </a:t>
            </a:r>
            <a:r>
              <a:rPr lang="it-IT" dirty="0" err="1"/>
              <a:t>HBsAg</a:t>
            </a:r>
            <a:r>
              <a:rPr lang="it-IT" dirty="0"/>
              <a:t> devono essere immunizzati con il vaccino </a:t>
            </a:r>
            <a:r>
              <a:rPr lang="it-IT" dirty="0" err="1"/>
              <a:t>HepB</a:t>
            </a:r>
            <a:r>
              <a:rPr lang="it-IT" dirty="0"/>
              <a:t>.</a:t>
            </a:r>
          </a:p>
          <a:p>
            <a:pPr algn="just">
              <a:lnSpc>
                <a:spcPct val="120000"/>
              </a:lnSpc>
              <a:buNone/>
            </a:pPr>
            <a:endParaRPr lang="it-IT" dirty="0"/>
          </a:p>
          <a:p>
            <a:pPr algn="just">
              <a:lnSpc>
                <a:spcPct val="120000"/>
              </a:lnSpc>
              <a:buNone/>
            </a:pPr>
            <a:r>
              <a:rPr lang="it-IT" dirty="0"/>
              <a:t> Nei contatti sessuali di un caso acuto di epatite B o di un portatore cronico di </a:t>
            </a:r>
            <a:r>
              <a:rPr lang="it-IT" dirty="0" err="1"/>
              <a:t>HBsAg</a:t>
            </a:r>
            <a:r>
              <a:rPr lang="it-IT" dirty="0"/>
              <a:t>, è raccomandata ANCHE la somministrazione di una singola dose IM di immunoglobuline </a:t>
            </a:r>
            <a:r>
              <a:rPr lang="it-IT" dirty="0" err="1"/>
              <a:t>HBIg</a:t>
            </a:r>
            <a:r>
              <a:rPr lang="it-IT" dirty="0"/>
              <a:t> (0,06 ml/kg di peso corporeo) entro 48 ore dall'esposizione. L'efficacia delle immunoglobuline </a:t>
            </a:r>
            <a:r>
              <a:rPr lang="it-IT" dirty="0" err="1"/>
              <a:t>HBIg</a:t>
            </a:r>
            <a:r>
              <a:rPr lang="it-IT" dirty="0"/>
              <a:t> diminuisce significativamente dopo 48 ore, ma la loro somministrazione è raccomandata fino a 14 giorni dopo l'ultimo contatto sessuale</a:t>
            </a:r>
          </a:p>
        </p:txBody>
      </p:sp>
    </p:spTree>
    <p:extLst>
      <p:ext uri="{BB962C8B-B14F-4D97-AF65-F5344CB8AC3E}">
        <p14:creationId xmlns:p14="http://schemas.microsoft.com/office/powerpoint/2010/main" xmlns="" val="17080339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dirty="0">
                <a:solidFill>
                  <a:schemeClr val="accent1">
                    <a:lumMod val="76000"/>
                  </a:schemeClr>
                </a:solidFill>
                <a:latin typeface="Harrington"/>
              </a:rPr>
              <a:t>EPATITE A (HAV)</a:t>
            </a:r>
            <a:endParaRPr lang="it-IT" dirty="0"/>
          </a:p>
        </p:txBody>
      </p:sp>
      <p:sp>
        <p:nvSpPr>
          <p:cNvPr id="3" name="Segnaposto contenuto 2"/>
          <p:cNvSpPr>
            <a:spLocks noGrp="1"/>
          </p:cNvSpPr>
          <p:nvPr>
            <p:ph idx="1"/>
          </p:nvPr>
        </p:nvSpPr>
        <p:spPr>
          <a:xfrm>
            <a:off x="838200" y="1825624"/>
            <a:ext cx="11000874" cy="4815807"/>
          </a:xfrm>
        </p:spPr>
        <p:txBody>
          <a:bodyPr>
            <a:normAutofit fontScale="77500" lnSpcReduction="20000"/>
          </a:bodyPr>
          <a:lstStyle/>
          <a:p>
            <a:r>
              <a:rPr lang="it-IT" b="1" dirty="0"/>
              <a:t>VACCINO</a:t>
            </a:r>
            <a:r>
              <a:rPr lang="it-IT" dirty="0"/>
              <a:t>: 2 dosi a 0 e 6-12 mesi, costituito dal Virus dell’epatite A inattivato. </a:t>
            </a:r>
          </a:p>
          <a:p>
            <a:r>
              <a:rPr lang="it-IT" dirty="0"/>
              <a:t>Gratuito per categorie a rischio (epatopatie croniche, politrasfusi, </a:t>
            </a:r>
            <a:r>
              <a:rPr lang="it-IT" b="1" dirty="0"/>
              <a:t>Soggetti con infezione da HIV</a:t>
            </a:r>
            <a:r>
              <a:rPr lang="it-IT" dirty="0"/>
              <a:t>; </a:t>
            </a:r>
            <a:r>
              <a:rPr lang="it-IT" b="1" dirty="0"/>
              <a:t>Uomini che fanno sesso con uomini </a:t>
            </a:r>
            <a:r>
              <a:rPr lang="it-IT" dirty="0"/>
              <a:t>(MSM: </a:t>
            </a:r>
            <a:r>
              <a:rPr lang="it-IT" dirty="0" err="1"/>
              <a:t>Men</a:t>
            </a:r>
            <a:r>
              <a:rPr lang="it-IT" dirty="0"/>
              <a:t> </a:t>
            </a:r>
            <a:r>
              <a:rPr lang="it-IT" dirty="0" err="1"/>
              <a:t>Who</a:t>
            </a:r>
            <a:r>
              <a:rPr lang="it-IT" dirty="0"/>
              <a:t> </a:t>
            </a:r>
            <a:r>
              <a:rPr lang="it-IT" dirty="0" err="1"/>
              <a:t>Have</a:t>
            </a:r>
            <a:r>
              <a:rPr lang="it-IT" dirty="0"/>
              <a:t> Sex </a:t>
            </a:r>
            <a:r>
              <a:rPr lang="it-IT" dirty="0" err="1"/>
              <a:t>with</a:t>
            </a:r>
            <a:r>
              <a:rPr lang="it-IT" dirty="0"/>
              <a:t> </a:t>
            </a:r>
            <a:r>
              <a:rPr lang="it-IT" dirty="0" err="1"/>
              <a:t>Men</a:t>
            </a:r>
            <a:r>
              <a:rPr lang="it-IT" dirty="0"/>
              <a:t>), </a:t>
            </a:r>
            <a:r>
              <a:rPr lang="it-IT" b="1" dirty="0"/>
              <a:t>individui con disturbi da uso di sostanze</a:t>
            </a:r>
            <a:r>
              <a:rPr lang="it-IT" dirty="0"/>
              <a:t>, lavoratori potenzialmente esposti)</a:t>
            </a:r>
          </a:p>
          <a:p>
            <a:endParaRPr lang="it-IT" dirty="0"/>
          </a:p>
          <a:p>
            <a:r>
              <a:rPr lang="it-IT" dirty="0"/>
              <a:t>Con poche eccezioni, le persone con indicazioni sia per il vaccino </a:t>
            </a:r>
            <a:r>
              <a:rPr lang="it-IT" dirty="0" err="1"/>
              <a:t>HepA</a:t>
            </a:r>
            <a:r>
              <a:rPr lang="it-IT" dirty="0"/>
              <a:t> che per quello contro l’epatite B (</a:t>
            </a:r>
            <a:r>
              <a:rPr lang="it-IT" dirty="0" err="1"/>
              <a:t>HepB</a:t>
            </a:r>
            <a:r>
              <a:rPr lang="it-IT" dirty="0"/>
              <a:t>) dovrebbero essere immunizzate con il vaccino combinato antiepatite A (inattivato) ed antiepatite B </a:t>
            </a:r>
            <a:r>
              <a:rPr lang="it-IT" dirty="0" err="1"/>
              <a:t>rDNA</a:t>
            </a:r>
            <a:r>
              <a:rPr lang="it-IT" dirty="0"/>
              <a:t> (</a:t>
            </a:r>
            <a:r>
              <a:rPr lang="it-IT" dirty="0" err="1"/>
              <a:t>HepA-HepB</a:t>
            </a:r>
            <a:r>
              <a:rPr lang="it-IT" dirty="0"/>
              <a:t>) con una schedula a 0, 1, 6 mesi</a:t>
            </a:r>
          </a:p>
          <a:p>
            <a:pPr>
              <a:buNone/>
            </a:pPr>
            <a:endParaRPr lang="it-IT" dirty="0"/>
          </a:p>
          <a:p>
            <a:r>
              <a:rPr lang="it-IT" dirty="0"/>
              <a:t>Il vaccino </a:t>
            </a:r>
            <a:r>
              <a:rPr lang="it-IT" dirty="0" err="1"/>
              <a:t>HepA</a:t>
            </a:r>
            <a:r>
              <a:rPr lang="it-IT" dirty="0"/>
              <a:t> è efficace nel prevenire l'infezione nei conviventi e contatti stretti di casi accertati o sospetti di epatite A e rappresenta l’intervento da preferire per la profilassi post-esposizione nelle persone sane di età pari o superiore a 6 mesi. Per i contatti suscettibili si raccomanda la somministrazione di una dose di vaccino il prima possibile e, preferibilmente, entro 14 giorni dall'ultima esposizione</a:t>
            </a:r>
          </a:p>
          <a:p>
            <a:endParaRPr lang="it-IT" dirty="0"/>
          </a:p>
        </p:txBody>
      </p:sp>
    </p:spTree>
    <p:extLst>
      <p:ext uri="{BB962C8B-B14F-4D97-AF65-F5344CB8AC3E}">
        <p14:creationId xmlns:p14="http://schemas.microsoft.com/office/powerpoint/2010/main" xmlns="" val="2084955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141632"/>
          </a:xfrm>
        </p:spPr>
        <p:txBody>
          <a:bodyPr/>
          <a:lstStyle/>
          <a:p>
            <a:pPr algn="ctr"/>
            <a:r>
              <a:rPr lang="it-IT" dirty="0">
                <a:solidFill>
                  <a:schemeClr val="accent1">
                    <a:lumMod val="76000"/>
                  </a:schemeClr>
                </a:solidFill>
                <a:latin typeface="Harrington"/>
              </a:rPr>
              <a:t>MPOX</a:t>
            </a:r>
            <a:endParaRPr lang="it-IT"/>
          </a:p>
        </p:txBody>
      </p:sp>
      <p:sp>
        <p:nvSpPr>
          <p:cNvPr id="3" name="Segnaposto contenuto 2"/>
          <p:cNvSpPr>
            <a:spLocks noGrp="1"/>
          </p:cNvSpPr>
          <p:nvPr>
            <p:ph idx="1"/>
          </p:nvPr>
        </p:nvSpPr>
        <p:spPr/>
        <p:txBody>
          <a:bodyPr/>
          <a:lstStyle/>
          <a:p>
            <a:pPr>
              <a:buNone/>
            </a:pPr>
            <a:r>
              <a:rPr lang="it-IT" dirty="0"/>
              <a:t>VACCINO: virus vaccinico vivo Ankara modificato, non replicante; attualmente indicato per la prevenzione del vaiolo e di </a:t>
            </a:r>
            <a:r>
              <a:rPr lang="it-IT" dirty="0" err="1"/>
              <a:t>Mpox</a:t>
            </a:r>
            <a:r>
              <a:rPr lang="it-IT" dirty="0"/>
              <a:t> nei soggetti a partire dai 12 anni di età, ad alto rischio di infezione.</a:t>
            </a:r>
          </a:p>
          <a:p>
            <a:pPr>
              <a:buNone/>
            </a:pPr>
            <a:r>
              <a:rPr lang="it-IT" dirty="0"/>
              <a:t>Due dosi a distanza di almeno quattro settimane (28 giorni) l’una dall’altra, somministrazione sottocutanea o intradermica.</a:t>
            </a:r>
          </a:p>
          <a:p>
            <a:pPr>
              <a:buNone/>
            </a:pPr>
            <a:r>
              <a:rPr lang="it-IT" dirty="0"/>
              <a:t>Per le persone che hanno ricevuto in passato la vaccinazione antivaiolosa, a meno che non siano </a:t>
            </a:r>
            <a:r>
              <a:rPr lang="it-IT" dirty="0" err="1"/>
              <a:t>immunodepresse</a:t>
            </a:r>
            <a:r>
              <a:rPr lang="it-IT" dirty="0"/>
              <a:t>, per il ciclo primario è possibile optare per una sola dose</a:t>
            </a:r>
          </a:p>
          <a:p>
            <a:pPr>
              <a:buNone/>
            </a:pPr>
            <a:endParaRPr lang="it-IT" dirty="0"/>
          </a:p>
        </p:txBody>
      </p:sp>
    </p:spTree>
    <p:extLst>
      <p:ext uri="{BB962C8B-B14F-4D97-AF65-F5344CB8AC3E}">
        <p14:creationId xmlns:p14="http://schemas.microsoft.com/office/powerpoint/2010/main" xmlns="" val="18209695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866274"/>
            <a:ext cx="10515600" cy="493294"/>
          </a:xfrm>
        </p:spPr>
        <p:txBody>
          <a:bodyPr>
            <a:normAutofit fontScale="90000"/>
          </a:bodyPr>
          <a:lstStyle/>
          <a:p>
            <a:r>
              <a:rPr lang="it-IT" sz="3600" u="sng" dirty="0">
                <a:hlinkClick r:id="rId2" tooltip="Scarica il documento in PDF"/>
              </a:rPr>
              <a:t>CIRCOLARE del Ministero della Salute n. 3951</a:t>
            </a:r>
            <a:r>
              <a:rPr lang="it-IT" sz="3600" dirty="0"/>
              <a:t> (10.2.25)</a:t>
            </a:r>
            <a:r>
              <a:rPr lang="it-IT" u="sng" dirty="0"/>
              <a:t> </a:t>
            </a:r>
            <a:r>
              <a:rPr lang="it-IT" sz="3100" dirty="0"/>
              <a:t>Aggiornamento delle indicazioni sulla strategia vaccinale contro </a:t>
            </a:r>
            <a:r>
              <a:rPr lang="it-IT" sz="3100" err="1"/>
              <a:t>Mpox</a:t>
            </a:r>
            <a:r>
              <a:rPr lang="it-IT" dirty="0"/>
              <a:t/>
            </a:r>
            <a:br>
              <a:rPr lang="it-IT" dirty="0"/>
            </a:br>
            <a:endParaRPr lang="it-IT" dirty="0"/>
          </a:p>
        </p:txBody>
      </p:sp>
      <p:sp>
        <p:nvSpPr>
          <p:cNvPr id="3" name="Segnaposto contenuto 2"/>
          <p:cNvSpPr>
            <a:spLocks noGrp="1"/>
          </p:cNvSpPr>
          <p:nvPr>
            <p:ph idx="1"/>
          </p:nvPr>
        </p:nvSpPr>
        <p:spPr>
          <a:xfrm>
            <a:off x="465220" y="1765466"/>
            <a:ext cx="11145253" cy="4815807"/>
          </a:xfrm>
        </p:spPr>
        <p:txBody>
          <a:bodyPr vert="horz" lIns="91440" tIns="45720" rIns="91440" bIns="45720" rtlCol="0" anchor="t">
            <a:normAutofit fontScale="70000" lnSpcReduction="20000"/>
          </a:bodyPr>
          <a:lstStyle/>
          <a:p>
            <a:pPr algn="just">
              <a:buNone/>
            </a:pPr>
            <a:r>
              <a:rPr lang="it-IT" dirty="0"/>
              <a:t>La vaccinazione, come </a:t>
            </a:r>
            <a:r>
              <a:rPr lang="it-IT" b="1" dirty="0"/>
              <a:t>profilassi </a:t>
            </a:r>
            <a:r>
              <a:rPr lang="it-IT" b="1" dirty="0" err="1"/>
              <a:t>pre</a:t>
            </a:r>
            <a:r>
              <a:rPr lang="it-IT" b="1" dirty="0"/>
              <a:t>-esposizione</a:t>
            </a:r>
            <a:r>
              <a:rPr lang="it-IT" dirty="0"/>
              <a:t>, viene offerta a:</a:t>
            </a:r>
          </a:p>
          <a:p>
            <a:pPr lvl="1" algn="just">
              <a:buNone/>
            </a:pPr>
            <a:r>
              <a:rPr lang="it-IT" dirty="0"/>
              <a:t> -  Persone che si debbano recare nei paesi interessati da focolai </a:t>
            </a:r>
            <a:r>
              <a:rPr lang="it-IT" dirty="0" err="1"/>
              <a:t>Mpox</a:t>
            </a:r>
            <a:r>
              <a:rPr lang="it-IT" dirty="0"/>
              <a:t>, e che non possono escludere contatti stretti con la popolazione;</a:t>
            </a:r>
          </a:p>
          <a:p>
            <a:pPr lvl="1" algn="just">
              <a:buNone/>
            </a:pPr>
            <a:r>
              <a:rPr lang="it-IT" dirty="0"/>
              <a:t> -  Uomini cisgender gay, bisex, donne transgender e persone di genere non binario, con partner sessuali multipli o anonimi;</a:t>
            </a:r>
          </a:p>
          <a:p>
            <a:pPr lvl="1" algn="just">
              <a:buNone/>
            </a:pPr>
            <a:r>
              <a:rPr lang="it-IT" dirty="0"/>
              <a:t> -  </a:t>
            </a:r>
            <a:r>
              <a:rPr lang="it-IT" b="1" dirty="0"/>
              <a:t>Donne cisgender o transgender lavoratrici del sesso</a:t>
            </a:r>
            <a:r>
              <a:rPr lang="it-IT" dirty="0"/>
              <a:t>;</a:t>
            </a:r>
          </a:p>
          <a:p>
            <a:pPr lvl="1" algn="just">
              <a:buNone/>
            </a:pPr>
            <a:r>
              <a:rPr lang="it-IT" dirty="0"/>
              <a:t> -  Uomini cisgender che hanno rapporti eterosessuali con partner multipli, anonimi o con lavoratrici del sesso; </a:t>
            </a:r>
          </a:p>
          <a:p>
            <a:pPr lvl="1" algn="just">
              <a:buFontTx/>
              <a:buChar char="-"/>
            </a:pPr>
            <a:r>
              <a:rPr lang="it-IT" b="1" dirty="0"/>
              <a:t>Donne cisgender che hanno rapporti eterosessuali con partner multipli o anonimi; </a:t>
            </a:r>
          </a:p>
          <a:p>
            <a:pPr lvl="1" algn="just">
              <a:buFontTx/>
              <a:buChar char="-"/>
            </a:pPr>
            <a:r>
              <a:rPr lang="it-IT" dirty="0"/>
              <a:t>Persone che partecipano ad attività di sesso di gruppo o in concomitanza di eventi di aggregazione di massa, soprattutto se in un'area geografica in cui è stata documentata la trasmissione del MPXV; </a:t>
            </a:r>
          </a:p>
          <a:p>
            <a:pPr lvl="1" algn="just">
              <a:buFontTx/>
              <a:buChar char="-"/>
            </a:pPr>
            <a:r>
              <a:rPr lang="it-IT" dirty="0"/>
              <a:t>Persone che partecipano a incontri sessuali in locali/club/cruising/saune e persone con esposizione professionale in predette sex-</a:t>
            </a:r>
            <a:r>
              <a:rPr lang="it-IT" dirty="0" err="1"/>
              <a:t>venue</a:t>
            </a:r>
            <a:r>
              <a:rPr lang="it-IT" dirty="0"/>
              <a:t>; </a:t>
            </a:r>
          </a:p>
          <a:p>
            <a:pPr lvl="1" algn="just">
              <a:buFontTx/>
              <a:buChar char="-"/>
            </a:pPr>
            <a:r>
              <a:rPr lang="it-IT" b="1" dirty="0"/>
              <a:t>Persone con recente infezione sessualmente trasmessa</a:t>
            </a:r>
            <a:r>
              <a:rPr lang="it-IT" dirty="0"/>
              <a:t> (almeno un episodio negli ultimi 6 mesi); </a:t>
            </a:r>
          </a:p>
          <a:p>
            <a:pPr lvl="1" algn="just">
              <a:buFontTx/>
              <a:buChar char="-"/>
            </a:pPr>
            <a:r>
              <a:rPr lang="it-IT" dirty="0"/>
              <a:t>Persone con abitudine alla pratica di associare gli atti sessuali al consumo di droghe chimiche (</a:t>
            </a:r>
            <a:r>
              <a:rPr lang="it-IT" dirty="0" err="1"/>
              <a:t>Chemsex</a:t>
            </a:r>
            <a:r>
              <a:rPr lang="it-IT" dirty="0"/>
              <a:t>). </a:t>
            </a:r>
          </a:p>
          <a:p>
            <a:pPr algn="just">
              <a:buNone/>
            </a:pPr>
            <a:endParaRPr lang="it-IT" dirty="0"/>
          </a:p>
          <a:p>
            <a:pPr algn="just">
              <a:buNone/>
            </a:pPr>
            <a:endParaRPr lang="it-IT" dirty="0"/>
          </a:p>
          <a:p>
            <a:pPr algn="just">
              <a:buNone/>
            </a:pPr>
            <a:r>
              <a:rPr lang="it-IT" dirty="0"/>
              <a:t>La vaccinazione potrà essere offerta anche come </a:t>
            </a:r>
            <a:r>
              <a:rPr lang="it-IT" b="1" dirty="0"/>
              <a:t>profilassi post-esposizione</a:t>
            </a:r>
            <a:r>
              <a:rPr lang="it-IT" dirty="0"/>
              <a:t>, a persone con esposizione nota o presunta al virus </a:t>
            </a:r>
            <a:r>
              <a:rPr lang="it-IT" dirty="0" err="1"/>
              <a:t>Monkeypox</a:t>
            </a:r>
            <a:r>
              <a:rPr lang="it-IT" dirty="0"/>
              <a:t> (MPXV), idealmente entro 4 giorni e fino 14 giorni dall’esposizione</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14136" y="2090319"/>
            <a:ext cx="10515600" cy="4351338"/>
          </a:xfrm>
        </p:spPr>
        <p:txBody>
          <a:bodyPr>
            <a:normAutofit fontScale="85000" lnSpcReduction="10000"/>
          </a:bodyPr>
          <a:lstStyle/>
          <a:p>
            <a:pPr>
              <a:buNone/>
            </a:pPr>
            <a:r>
              <a:rPr lang="it-IT" dirty="0"/>
              <a:t>Al momento il rischio è considerato basso / molto basso per i soggetti residenti nell’Unione Europea (ECDC, 16/08/2024), ma possono essere condivise le seguenti raccomandazioni: </a:t>
            </a:r>
          </a:p>
          <a:p>
            <a:pPr lvl="1">
              <a:buNone/>
            </a:pPr>
            <a:r>
              <a:rPr lang="it-IT" dirty="0"/>
              <a:t>1.Evitare contatto diretto con persone che hanno lesioni cutanee simili a quelle di </a:t>
            </a:r>
            <a:r>
              <a:rPr lang="it-IT" dirty="0" err="1"/>
              <a:t>mpox</a:t>
            </a:r>
            <a:endParaRPr lang="it-IT" dirty="0"/>
          </a:p>
          <a:p>
            <a:pPr lvl="1">
              <a:buNone/>
            </a:pPr>
            <a:r>
              <a:rPr lang="it-IT" dirty="0"/>
              <a:t>2.Evitare contatto con oggetti o vestiario di una persona affetta da </a:t>
            </a:r>
            <a:r>
              <a:rPr lang="it-IT" dirty="0" err="1"/>
              <a:t>mpox</a:t>
            </a:r>
            <a:r>
              <a:rPr lang="it-IT" dirty="0"/>
              <a:t> o con sospetta infezione da </a:t>
            </a:r>
            <a:r>
              <a:rPr lang="it-IT" dirty="0" err="1"/>
              <a:t>mpox</a:t>
            </a:r>
            <a:endParaRPr lang="it-IT" dirty="0"/>
          </a:p>
          <a:p>
            <a:pPr lvl="1">
              <a:buNone/>
            </a:pPr>
            <a:r>
              <a:rPr lang="it-IT" dirty="0"/>
              <a:t>3.Lavare spesso le mani</a:t>
            </a:r>
          </a:p>
          <a:p>
            <a:pPr lvl="1">
              <a:buNone/>
            </a:pPr>
            <a:r>
              <a:rPr lang="it-IT" dirty="0"/>
              <a:t>4.Monitorare i propri sintomi e la comparsa di eruzioni cutanee sospette entro 21 giorni da un contatto a rischio</a:t>
            </a:r>
          </a:p>
          <a:p>
            <a:pPr>
              <a:buNone/>
            </a:pPr>
            <a:r>
              <a:rPr lang="it-IT" dirty="0"/>
              <a:t>Per i viaggiatori:</a:t>
            </a:r>
          </a:p>
          <a:p>
            <a:pPr lvl="1">
              <a:buNone/>
            </a:pPr>
            <a:r>
              <a:rPr lang="it-IT" dirty="0"/>
              <a:t>Evitare contatto con animali selvatici (in particolare primati e roditori).</a:t>
            </a:r>
          </a:p>
          <a:p>
            <a:pPr lvl="1">
              <a:buNone/>
            </a:pPr>
            <a:r>
              <a:rPr lang="it-IT"/>
              <a:t>Evitare </a:t>
            </a:r>
            <a:r>
              <a:rPr lang="it-IT" dirty="0"/>
              <a:t>contatti sessuali o contatti stretti con soggetti in cui è nota o comunque sospetta la recente infezione da </a:t>
            </a:r>
            <a:r>
              <a:rPr lang="it-IT" dirty="0" err="1"/>
              <a:t>mpox</a:t>
            </a:r>
            <a:r>
              <a:rPr lang="it-IT" dirty="0"/>
              <a:t> o che siano stati contatto di casi di </a:t>
            </a:r>
            <a:r>
              <a:rPr lang="it-IT" dirty="0" err="1"/>
              <a:t>mpox</a:t>
            </a:r>
            <a:r>
              <a:rPr lang="it-IT" dirty="0"/>
              <a:t>. </a:t>
            </a:r>
          </a:p>
          <a:p>
            <a:pPr lvl="1">
              <a:buNone/>
            </a:pPr>
            <a:r>
              <a:rPr lang="it-IT" dirty="0"/>
              <a:t>Evitare contatti sessuali o contatti stretti con soggetti con lesioni cutanee sospette.</a:t>
            </a:r>
          </a:p>
        </p:txBody>
      </p:sp>
      <p:pic>
        <p:nvPicPr>
          <p:cNvPr id="6146" name="Picture 2"/>
          <p:cNvPicPr>
            <a:picLocks noChangeAspect="1" noChangeArrowheads="1"/>
          </p:cNvPicPr>
          <p:nvPr/>
        </p:nvPicPr>
        <p:blipFill>
          <a:blip r:embed="rId2" cstate="print"/>
          <a:srcRect/>
          <a:stretch>
            <a:fillRect/>
          </a:stretch>
        </p:blipFill>
        <p:spPr bwMode="auto">
          <a:xfrm>
            <a:off x="615616" y="374482"/>
            <a:ext cx="4343400" cy="1200150"/>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5440279" y="0"/>
            <a:ext cx="2971800" cy="188595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dirty="0">
                <a:solidFill>
                  <a:schemeClr val="accent1">
                    <a:lumMod val="76000"/>
                  </a:schemeClr>
                </a:solidFill>
                <a:latin typeface="Harrington"/>
              </a:rPr>
              <a:t>MENINGOCOCCO B (EFFETTO SU NEISSERIA GONORREAE)</a:t>
            </a:r>
            <a:endParaRPr lang="it-IT" b="1" dirty="0"/>
          </a:p>
        </p:txBody>
      </p:sp>
      <p:sp>
        <p:nvSpPr>
          <p:cNvPr id="3" name="Segnaposto contenuto 2"/>
          <p:cNvSpPr>
            <a:spLocks noGrp="1"/>
          </p:cNvSpPr>
          <p:nvPr>
            <p:ph idx="1"/>
          </p:nvPr>
        </p:nvSpPr>
        <p:spPr/>
        <p:txBody>
          <a:bodyPr vert="horz" lIns="91440" tIns="45720" rIns="91440" bIns="45720" rtlCol="0" anchor="t">
            <a:normAutofit/>
          </a:bodyPr>
          <a:lstStyle/>
          <a:p>
            <a:r>
              <a:rPr lang="it-IT" dirty="0"/>
              <a:t>Attualmente </a:t>
            </a:r>
            <a:r>
              <a:rPr lang="it-IT" b="1" dirty="0"/>
              <a:t>non esiste un vaccino per la gonorrea</a:t>
            </a:r>
            <a:endParaRPr lang="it-IT" b="1" dirty="0">
              <a:ea typeface="Calibri"/>
              <a:cs typeface="Calibri"/>
            </a:endParaRPr>
          </a:p>
          <a:p>
            <a:r>
              <a:rPr lang="it-IT" dirty="0">
                <a:ea typeface="+mn-lt"/>
                <a:cs typeface="+mn-lt"/>
              </a:rPr>
              <a:t>I vaccini meningococcici del sierogruppo B (MenB-4C) potrebbero essere protettivi contro la gonorrea.</a:t>
            </a:r>
            <a:endParaRPr lang="it-IT" b="1" dirty="0">
              <a:ea typeface="+mn-lt"/>
              <a:cs typeface="+mn-lt"/>
            </a:endParaRPr>
          </a:p>
          <a:p>
            <a:r>
              <a:rPr lang="it-IT" dirty="0"/>
              <a:t>Questo fenomeno è probabilmente dovuto al fatto che i due batteri presentano una omologia genica del 90% e molte strutture proteiche risultano estremamente simili tra loro, potendo essere ugualmente riconosciute dal sistema immunitario specificamente istruito dalla vaccinazione anti-meningococcica (protezione crociata)</a:t>
            </a:r>
          </a:p>
        </p:txBody>
      </p:sp>
    </p:spTree>
    <p:extLst>
      <p:ext uri="{BB962C8B-B14F-4D97-AF65-F5344CB8AC3E}">
        <p14:creationId xmlns:p14="http://schemas.microsoft.com/office/powerpoint/2010/main" xmlns="" val="42358863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pic>
        <p:nvPicPr>
          <p:cNvPr id="12290" name="Picture 2" descr="C:\Users\valerio.dibuono\Desktop\MST\IMG-20250224-WA0002.jpg"/>
          <p:cNvPicPr>
            <a:picLocks noGrp="1" noChangeAspect="1" noChangeArrowheads="1"/>
          </p:cNvPicPr>
          <p:nvPr>
            <p:ph idx="1"/>
          </p:nvPr>
        </p:nvPicPr>
        <p:blipFill>
          <a:blip r:embed="rId2" cstate="print"/>
          <a:srcRect/>
          <a:stretch>
            <a:fillRect/>
          </a:stretch>
        </p:blipFill>
        <p:spPr bwMode="auto">
          <a:xfrm>
            <a:off x="649705" y="89040"/>
            <a:ext cx="3946357" cy="6768960"/>
          </a:xfrm>
          <a:prstGeom prst="rect">
            <a:avLst/>
          </a:prstGeom>
          <a:noFill/>
        </p:spPr>
      </p:pic>
      <p:pic>
        <p:nvPicPr>
          <p:cNvPr id="12291" name="Picture 3"/>
          <p:cNvPicPr>
            <a:picLocks noChangeAspect="1" noChangeArrowheads="1"/>
          </p:cNvPicPr>
          <p:nvPr/>
        </p:nvPicPr>
        <p:blipFill>
          <a:blip r:embed="rId3" cstate="print"/>
          <a:srcRect/>
          <a:stretch>
            <a:fillRect/>
          </a:stretch>
        </p:blipFill>
        <p:spPr bwMode="auto">
          <a:xfrm>
            <a:off x="5126706" y="204788"/>
            <a:ext cx="5114925" cy="4162425"/>
          </a:xfrm>
          <a:prstGeom prst="rect">
            <a:avLst/>
          </a:prstGeom>
          <a:noFill/>
          <a:ln w="9525">
            <a:noFill/>
            <a:miter lim="800000"/>
            <a:headEnd/>
            <a:tailEnd/>
          </a:ln>
        </p:spPr>
      </p:pic>
      <p:pic>
        <p:nvPicPr>
          <p:cNvPr id="12292" name="Picture 4"/>
          <p:cNvPicPr>
            <a:picLocks noChangeAspect="1" noChangeArrowheads="1"/>
          </p:cNvPicPr>
          <p:nvPr/>
        </p:nvPicPr>
        <p:blipFill>
          <a:blip r:embed="rId4" cstate="print"/>
          <a:srcRect/>
          <a:stretch>
            <a:fillRect/>
          </a:stretch>
        </p:blipFill>
        <p:spPr bwMode="auto">
          <a:xfrm>
            <a:off x="9229227" y="3934327"/>
            <a:ext cx="2711865" cy="2586789"/>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Immagine che contiene testo, Carattere, schermata&#10;&#10;Il contenuto generato dall&amp;#39;intelligenza artificiale potrebbe non essere corretto.">
            <a:extLst>
              <a:ext uri="{FF2B5EF4-FFF2-40B4-BE49-F238E27FC236}">
                <a16:creationId xmlns:a16="http://schemas.microsoft.com/office/drawing/2014/main" xmlns="" id="{D2AC49E6-F62C-B807-329F-81CF3A1FAA3A}"/>
              </a:ext>
            </a:extLst>
          </p:cNvPr>
          <p:cNvPicPr>
            <a:picLocks noGrp="1" noChangeAspect="1"/>
          </p:cNvPicPr>
          <p:nvPr>
            <p:ph idx="1"/>
          </p:nvPr>
        </p:nvPicPr>
        <p:blipFill>
          <a:blip r:embed="rId2" cstate="print"/>
          <a:stretch>
            <a:fillRect/>
          </a:stretch>
        </p:blipFill>
        <p:spPr>
          <a:xfrm>
            <a:off x="437561" y="1714593"/>
            <a:ext cx="4341043" cy="1745360"/>
          </a:xfrm>
        </p:spPr>
      </p:pic>
      <p:pic>
        <p:nvPicPr>
          <p:cNvPr id="5" name="Immagine 4" descr="Immagine che contiene testo, schermata, Carattere&#10;&#10;Il contenuto generato dall&amp;#39;intelligenza artificiale potrebbe non essere corretto.">
            <a:extLst>
              <a:ext uri="{FF2B5EF4-FFF2-40B4-BE49-F238E27FC236}">
                <a16:creationId xmlns:a16="http://schemas.microsoft.com/office/drawing/2014/main" xmlns="" id="{7959DA92-B0BC-6F70-A0DD-3799C321D780}"/>
              </a:ext>
            </a:extLst>
          </p:cNvPr>
          <p:cNvPicPr>
            <a:picLocks noChangeAspect="1"/>
          </p:cNvPicPr>
          <p:nvPr/>
        </p:nvPicPr>
        <p:blipFill>
          <a:blip r:embed="rId3" cstate="print"/>
          <a:stretch>
            <a:fillRect/>
          </a:stretch>
        </p:blipFill>
        <p:spPr>
          <a:xfrm>
            <a:off x="219958" y="4118222"/>
            <a:ext cx="4776248" cy="1865948"/>
          </a:xfrm>
          <a:prstGeom prst="rect">
            <a:avLst/>
          </a:prstGeom>
        </p:spPr>
      </p:pic>
      <p:pic>
        <p:nvPicPr>
          <p:cNvPr id="6" name="Immagine 5" descr="Immagine che contiene testo, calzature, schermata, persona&#10;&#10;Il contenuto generato dall&amp;#39;intelligenza artificiale potrebbe non essere corretto.">
            <a:extLst>
              <a:ext uri="{FF2B5EF4-FFF2-40B4-BE49-F238E27FC236}">
                <a16:creationId xmlns:a16="http://schemas.microsoft.com/office/drawing/2014/main" xmlns="" id="{095F3A24-5078-EF77-2F16-7A175337C88A}"/>
              </a:ext>
            </a:extLst>
          </p:cNvPr>
          <p:cNvPicPr>
            <a:picLocks noChangeAspect="1"/>
          </p:cNvPicPr>
          <p:nvPr/>
        </p:nvPicPr>
        <p:blipFill>
          <a:blip r:embed="rId4" cstate="print"/>
          <a:stretch>
            <a:fillRect/>
          </a:stretch>
        </p:blipFill>
        <p:spPr>
          <a:xfrm>
            <a:off x="5639069" y="0"/>
            <a:ext cx="5218771" cy="6858000"/>
          </a:xfrm>
          <a:prstGeom prst="rect">
            <a:avLst/>
          </a:prstGeom>
        </p:spPr>
      </p:pic>
    </p:spTree>
    <p:extLst>
      <p:ext uri="{BB962C8B-B14F-4D97-AF65-F5344CB8AC3E}">
        <p14:creationId xmlns:p14="http://schemas.microsoft.com/office/powerpoint/2010/main" xmlns="" val="13596903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cstate="print"/>
          <a:srcRect/>
          <a:stretch>
            <a:fillRect/>
          </a:stretch>
        </p:blipFill>
        <p:spPr bwMode="auto">
          <a:xfrm>
            <a:off x="3064594" y="0"/>
            <a:ext cx="5177036" cy="6877098"/>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783771"/>
            <a:ext cx="10515600" cy="5785471"/>
          </a:xfrm>
        </p:spPr>
        <p:txBody>
          <a:bodyPr>
            <a:normAutofit fontScale="77500" lnSpcReduction="20000"/>
          </a:bodyPr>
          <a:lstStyle/>
          <a:p>
            <a:pPr marL="0" indent="0">
              <a:buNone/>
            </a:pPr>
            <a:r>
              <a:rPr lang="it-IT" dirty="0"/>
              <a:t>Maggiore diffusione in soggetti con </a:t>
            </a:r>
            <a:r>
              <a:rPr lang="it-IT" b="1" dirty="0"/>
              <a:t>comportamenti sessuali a rischio </a:t>
            </a:r>
            <a:r>
              <a:rPr lang="it-IT" dirty="0"/>
              <a:t>(quali l’elevato numero di partner o di rapporti sessuali a rischio, spesso a causa dell’uso di alcol e droghe, il mancato o non corretto utilizzo del condom), come </a:t>
            </a:r>
            <a:r>
              <a:rPr lang="it-IT" u="sng" dirty="0"/>
              <a:t>adolescenti e giovani adulti</a:t>
            </a:r>
            <a:r>
              <a:rPr lang="it-IT" dirty="0"/>
              <a:t>, maschi che fanno sesso con maschi (</a:t>
            </a:r>
            <a:r>
              <a:rPr lang="it-IT" dirty="0" err="1"/>
              <a:t>Msm</a:t>
            </a:r>
            <a:r>
              <a:rPr lang="it-IT" dirty="0"/>
              <a:t>) e prostitute</a:t>
            </a:r>
          </a:p>
          <a:p>
            <a:pPr marL="0" indent="0">
              <a:buNone/>
            </a:pPr>
            <a:endParaRPr lang="it-IT" dirty="0"/>
          </a:p>
          <a:p>
            <a:pPr marL="0" indent="0">
              <a:buNone/>
            </a:pPr>
            <a:r>
              <a:rPr lang="it-IT" b="1" dirty="0"/>
              <a:t>Maggiore suscettibilità biologica </a:t>
            </a:r>
            <a:r>
              <a:rPr lang="it-IT" dirty="0"/>
              <a:t>di alcuni soggetti, come le </a:t>
            </a:r>
            <a:r>
              <a:rPr lang="it-IT" b="1" dirty="0"/>
              <a:t>donne</a:t>
            </a:r>
            <a:r>
              <a:rPr lang="it-IT" dirty="0"/>
              <a:t>, che hanno la superficie vaginale estesa e, quindi, una più ampia area d’ingresso per i microrganismi, nonché sono più spesso asintomatiche; gli </a:t>
            </a:r>
            <a:r>
              <a:rPr lang="it-IT" b="1" dirty="0"/>
              <a:t>adolescenti</a:t>
            </a:r>
            <a:r>
              <a:rPr lang="it-IT" dirty="0"/>
              <a:t>, che oltre a non presentare spesso sintomi, hanno tessuti genitali più fragili ed esposti a queste infezioni; </a:t>
            </a:r>
          </a:p>
          <a:p>
            <a:pPr marL="0" indent="0">
              <a:buNone/>
            </a:pPr>
            <a:r>
              <a:rPr lang="it-IT" dirty="0"/>
              <a:t>o gli individui </a:t>
            </a:r>
            <a:r>
              <a:rPr lang="it-IT" b="1" dirty="0"/>
              <a:t>portatori di stati di grave immunodeficienza</a:t>
            </a:r>
          </a:p>
          <a:p>
            <a:pPr marL="0" indent="0">
              <a:buNone/>
            </a:pPr>
            <a:endParaRPr lang="it-IT" b="1" dirty="0"/>
          </a:p>
          <a:p>
            <a:pPr marL="0" indent="0">
              <a:buNone/>
            </a:pPr>
            <a:r>
              <a:rPr lang="it-IT" dirty="0"/>
              <a:t>Fra i </a:t>
            </a:r>
            <a:r>
              <a:rPr lang="it-IT" b="1" dirty="0"/>
              <a:t>gruppi di popolazione a maggior rischio</a:t>
            </a:r>
            <a:r>
              <a:rPr lang="it-IT" dirty="0"/>
              <a:t>, la letteratura internazionale concorda nell’individuare i </a:t>
            </a:r>
            <a:r>
              <a:rPr lang="it-IT" b="1" dirty="0"/>
              <a:t>giovani</a:t>
            </a:r>
            <a:r>
              <a:rPr lang="it-IT" dirty="0"/>
              <a:t> di età compresa </a:t>
            </a:r>
            <a:r>
              <a:rPr lang="it-IT" b="1" dirty="0"/>
              <a:t>fra i 15 ed i 24 anni</a:t>
            </a:r>
            <a:r>
              <a:rPr lang="it-IT" dirty="0"/>
              <a:t> (nel mondo il 60% di tutte le IST vengono contratte in questa fascia di età). </a:t>
            </a:r>
          </a:p>
          <a:p>
            <a:pPr marL="0" indent="0">
              <a:buNone/>
            </a:pPr>
            <a:endParaRPr lang="it-IT" dirty="0"/>
          </a:p>
          <a:p>
            <a:pPr marL="0" lvl="0" indent="0">
              <a:buNone/>
            </a:pPr>
            <a:r>
              <a:rPr lang="it-IT" dirty="0"/>
              <a:t>Dal 1991 al 2021, in Italia, il sistema di sorveglianza sentinella delle IST basato su centri clinici ha segnalato un totale di 28.496 nuovi casi di IST in persone di età compresa tra 15-24 anni (pari al 18,8% di tutti i casi di IST)</a:t>
            </a:r>
          </a:p>
          <a:p>
            <a:pPr marL="0" indent="0">
              <a:buNone/>
            </a:pPr>
            <a:endParaRPr lang="it-IT" b="1" dirty="0"/>
          </a:p>
          <a:p>
            <a:endParaRPr lang="it-IT" dirty="0"/>
          </a:p>
        </p:txBody>
      </p:sp>
      <p:sp>
        <p:nvSpPr>
          <p:cNvPr id="5" name="Rettangolo 4"/>
          <p:cNvSpPr/>
          <p:nvPr/>
        </p:nvSpPr>
        <p:spPr>
          <a:xfrm>
            <a:off x="9151501" y="6176963"/>
            <a:ext cx="2497287" cy="369332"/>
          </a:xfrm>
          <a:prstGeom prst="rect">
            <a:avLst/>
          </a:prstGeom>
        </p:spPr>
        <p:txBody>
          <a:bodyPr wrap="none">
            <a:spAutoFit/>
          </a:bodyPr>
          <a:lstStyle/>
          <a:p>
            <a:r>
              <a:rPr lang="it-IT" dirty="0"/>
              <a:t>www.epicentro.iss.it/ist/</a:t>
            </a:r>
          </a:p>
        </p:txBody>
      </p:sp>
    </p:spTree>
    <p:extLst>
      <p:ext uri="{BB962C8B-B14F-4D97-AF65-F5344CB8AC3E}">
        <p14:creationId xmlns:p14="http://schemas.microsoft.com/office/powerpoint/2010/main" xmlns="" val="42772001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625642"/>
            <a:ext cx="6813884" cy="5695700"/>
          </a:xfrm>
        </p:spPr>
        <p:txBody>
          <a:bodyPr>
            <a:normAutofit fontScale="70000" lnSpcReduction="20000"/>
          </a:bodyPr>
          <a:lstStyle/>
          <a:p>
            <a:pPr>
              <a:lnSpc>
                <a:spcPct val="120000"/>
              </a:lnSpc>
            </a:pPr>
            <a:r>
              <a:rPr lang="it-IT" dirty="0"/>
              <a:t>Il 19/02/2023 si </a:t>
            </a:r>
            <a:r>
              <a:rPr lang="it-IT" dirty="0" err="1"/>
              <a:t>é</a:t>
            </a:r>
            <a:r>
              <a:rPr lang="it-IT" dirty="0"/>
              <a:t> svolto presso la sede di </a:t>
            </a:r>
            <a:r>
              <a:rPr lang="it-IT" dirty="0" err="1"/>
              <a:t>Arcigay</a:t>
            </a:r>
            <a:r>
              <a:rPr lang="it-IT" dirty="0"/>
              <a:t> </a:t>
            </a:r>
            <a:r>
              <a:rPr lang="it-IT" dirty="0" err="1"/>
              <a:t>Comunitas</a:t>
            </a:r>
            <a:r>
              <a:rPr lang="it-IT" dirty="0"/>
              <a:t> Ancona un incontro di prevenzione chiamato "pillole di prevenzione", in collaborazione con Il servizio di Igiene e Sanità pubblica del Dipartimento di Prevenzione dell'</a:t>
            </a:r>
            <a:r>
              <a:rPr lang="it-IT" dirty="0" err="1"/>
              <a:t>Ast</a:t>
            </a:r>
            <a:r>
              <a:rPr lang="it-IT" dirty="0"/>
              <a:t> di Ancona e l'associazione Ancona CHECKPOINT.</a:t>
            </a:r>
          </a:p>
          <a:p>
            <a:pPr>
              <a:lnSpc>
                <a:spcPct val="120000"/>
              </a:lnSpc>
            </a:pPr>
            <a:r>
              <a:rPr lang="it-IT" dirty="0"/>
              <a:t>Questo evento </a:t>
            </a:r>
            <a:r>
              <a:rPr lang="it-IT" dirty="0" err="1"/>
              <a:t>é</a:t>
            </a:r>
            <a:r>
              <a:rPr lang="it-IT" dirty="0"/>
              <a:t> stato replicato il 10/05/2023, presso la sede di </a:t>
            </a:r>
            <a:r>
              <a:rPr lang="it-IT" dirty="0" err="1"/>
              <a:t>Labs</a:t>
            </a:r>
            <a:r>
              <a:rPr lang="it-IT" dirty="0"/>
              <a:t>-Laboratorio sociale a Macerata con la collaborazione del servizio di Igiene e Sanità del Dipartimento di Prevenzione dell'AST di Ancona e di Macerata.</a:t>
            </a:r>
          </a:p>
          <a:p>
            <a:pPr>
              <a:lnSpc>
                <a:spcPct val="120000"/>
              </a:lnSpc>
            </a:pPr>
            <a:r>
              <a:rPr lang="it-IT" dirty="0"/>
              <a:t>Dopo la buona riuscita degli appuntamenti ad Ancona e Macerata, abbiamo deciso di riproporre l’iniziativa “Pillole di prevenzione” a Civitanova, un appuntamento educativo sui temi della salute sessuale che si terrà mercoledì 27 SETTEMBRE 2023 alle ore 21:15 presso la sede dello STED - Civitanova Alta.</a:t>
            </a:r>
          </a:p>
          <a:p>
            <a:endParaRPr lang="it-IT" dirty="0"/>
          </a:p>
        </p:txBody>
      </p:sp>
      <p:pic>
        <p:nvPicPr>
          <p:cNvPr id="8194" name="Picture 2"/>
          <p:cNvPicPr>
            <a:picLocks noChangeAspect="1" noChangeArrowheads="1"/>
          </p:cNvPicPr>
          <p:nvPr/>
        </p:nvPicPr>
        <p:blipFill>
          <a:blip r:embed="rId2" cstate="print"/>
          <a:srcRect/>
          <a:stretch>
            <a:fillRect/>
          </a:stretch>
        </p:blipFill>
        <p:spPr bwMode="auto">
          <a:xfrm>
            <a:off x="7867650" y="752976"/>
            <a:ext cx="4324350" cy="4991100"/>
          </a:xfrm>
          <a:prstGeom prst="rect">
            <a:avLst/>
          </a:prstGeom>
          <a:noFill/>
          <a:ln w="9525">
            <a:noFill/>
            <a:miter lim="800000"/>
            <a:headEnd/>
            <a:tailEnd/>
          </a:ln>
        </p:spPr>
      </p:pic>
    </p:spTree>
    <p:extLst>
      <p:ext uri="{BB962C8B-B14F-4D97-AF65-F5344CB8AC3E}">
        <p14:creationId xmlns:p14="http://schemas.microsoft.com/office/powerpoint/2010/main" xmlns="" val="31732235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42887" y="1955941"/>
            <a:ext cx="4379195" cy="4351338"/>
          </a:xfrm>
        </p:spPr>
      </p:pic>
      <p:pic>
        <p:nvPicPr>
          <p:cNvPr id="9218" name="Picture 2"/>
          <p:cNvPicPr>
            <a:picLocks noChangeAspect="1" noChangeArrowheads="1"/>
          </p:cNvPicPr>
          <p:nvPr/>
        </p:nvPicPr>
        <p:blipFill>
          <a:blip r:embed="rId3" cstate="print"/>
          <a:srcRect/>
          <a:stretch>
            <a:fillRect/>
          </a:stretch>
        </p:blipFill>
        <p:spPr bwMode="auto">
          <a:xfrm>
            <a:off x="5893393" y="276726"/>
            <a:ext cx="3575460" cy="6472499"/>
          </a:xfrm>
          <a:prstGeom prst="rect">
            <a:avLst/>
          </a:prstGeom>
          <a:noFill/>
          <a:ln w="9525">
            <a:noFill/>
            <a:miter lim="800000"/>
            <a:headEnd/>
            <a:tailEnd/>
          </a:ln>
        </p:spPr>
      </p:pic>
    </p:spTree>
    <p:extLst>
      <p:ext uri="{BB962C8B-B14F-4D97-AF65-F5344CB8AC3E}">
        <p14:creationId xmlns:p14="http://schemas.microsoft.com/office/powerpoint/2010/main" xmlns="" val="40633711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valerio.dibuono\Downloads\FB_IMG_1741610448708.jpg"/>
          <p:cNvPicPr>
            <a:picLocks noGrp="1" noChangeAspect="1" noChangeArrowheads="1"/>
          </p:cNvPicPr>
          <p:nvPr>
            <p:ph idx="1"/>
          </p:nvPr>
        </p:nvPicPr>
        <p:blipFill>
          <a:blip r:embed="rId2" cstate="print"/>
          <a:srcRect/>
          <a:stretch>
            <a:fillRect/>
          </a:stretch>
        </p:blipFill>
        <p:spPr bwMode="auto">
          <a:xfrm>
            <a:off x="731962" y="396357"/>
            <a:ext cx="5139613" cy="5179027"/>
          </a:xfrm>
          <a:prstGeom prst="rect">
            <a:avLst/>
          </a:prstGeom>
          <a:noFill/>
        </p:spPr>
      </p:pic>
      <p:pic>
        <p:nvPicPr>
          <p:cNvPr id="11266" name="Picture 2" descr="C:\Users\valerio.dibuono\Desktop\MST\Screenshot_2025-03-20-19-33-44-70_a23b203fd3aafc6dcb84e438dda678b6.jpg"/>
          <p:cNvPicPr>
            <a:picLocks noChangeAspect="1" noChangeArrowheads="1"/>
          </p:cNvPicPr>
          <p:nvPr/>
        </p:nvPicPr>
        <p:blipFill>
          <a:blip r:embed="rId3" cstate="print"/>
          <a:srcRect/>
          <a:stretch>
            <a:fillRect/>
          </a:stretch>
        </p:blipFill>
        <p:spPr bwMode="auto">
          <a:xfrm>
            <a:off x="6418123" y="380653"/>
            <a:ext cx="4151236" cy="6100011"/>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3597442" y="192506"/>
            <a:ext cx="3990223" cy="1402706"/>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274472" y="2106528"/>
            <a:ext cx="3990975" cy="2476500"/>
          </a:xfrm>
          <a:prstGeom prst="rect">
            <a:avLst/>
          </a:prstGeom>
          <a:noFill/>
          <a:ln w="9525">
            <a:noFill/>
            <a:miter lim="800000"/>
            <a:headEnd/>
            <a:tailEnd/>
          </a:ln>
        </p:spPr>
      </p:pic>
      <p:pic>
        <p:nvPicPr>
          <p:cNvPr id="4101" name="Picture 5"/>
          <p:cNvPicPr>
            <a:picLocks noGrp="1" noChangeAspect="1" noChangeArrowheads="1"/>
          </p:cNvPicPr>
          <p:nvPr>
            <p:ph idx="1"/>
          </p:nvPr>
        </p:nvPicPr>
        <p:blipFill>
          <a:blip r:embed="rId4" cstate="print"/>
          <a:srcRect/>
          <a:stretch>
            <a:fillRect/>
          </a:stretch>
        </p:blipFill>
        <p:spPr bwMode="auto">
          <a:xfrm>
            <a:off x="4487242" y="1792184"/>
            <a:ext cx="7379905" cy="3398189"/>
          </a:xfrm>
          <a:prstGeom prst="rect">
            <a:avLst/>
          </a:prstGeom>
          <a:noFill/>
          <a:ln w="9525">
            <a:noFill/>
            <a:miter lim="800000"/>
            <a:headEnd/>
            <a:tailEnd/>
          </a:ln>
        </p:spPr>
      </p:pic>
      <p:sp>
        <p:nvSpPr>
          <p:cNvPr id="9" name="Rettangolo 8"/>
          <p:cNvSpPr/>
          <p:nvPr/>
        </p:nvSpPr>
        <p:spPr>
          <a:xfrm>
            <a:off x="156410" y="5463752"/>
            <a:ext cx="6096000" cy="1200329"/>
          </a:xfrm>
          <a:prstGeom prst="rect">
            <a:avLst/>
          </a:prstGeom>
        </p:spPr>
        <p:txBody>
          <a:bodyPr>
            <a:spAutoFit/>
          </a:bodyPr>
          <a:lstStyle/>
          <a:p>
            <a:r>
              <a:rPr lang="it-IT" b="1" dirty="0"/>
              <a:t>Ancona </a:t>
            </a:r>
            <a:r>
              <a:rPr lang="it-IT" b="1" dirty="0" err="1"/>
              <a:t>Check</a:t>
            </a:r>
            <a:r>
              <a:rPr lang="it-IT" b="1" dirty="0"/>
              <a:t> Point</a:t>
            </a:r>
            <a:r>
              <a:rPr lang="it-IT" dirty="0"/>
              <a:t> è una struttura realizzata dall’Associazione </a:t>
            </a:r>
            <a:r>
              <a:rPr lang="it-IT" b="1" dirty="0">
                <a:hlinkClick r:id="rId5"/>
              </a:rPr>
              <a:t>Opere Caritative Francescane</a:t>
            </a:r>
            <a:r>
              <a:rPr lang="it-IT" dirty="0"/>
              <a:t> in collaborazione con il C</a:t>
            </a:r>
            <a:r>
              <a:rPr lang="it-IT" b="1" dirty="0"/>
              <a:t>omune di Ancona</a:t>
            </a:r>
            <a:r>
              <a:rPr lang="it-IT" dirty="0"/>
              <a:t>, </a:t>
            </a:r>
            <a:r>
              <a:rPr lang="it-IT" b="1" dirty="0"/>
              <a:t>Free Woman</a:t>
            </a:r>
            <a:r>
              <a:rPr lang="it-IT" dirty="0"/>
              <a:t>, </a:t>
            </a:r>
            <a:r>
              <a:rPr lang="it-IT" b="1" dirty="0"/>
              <a:t>Caritas Diocesana Ancona Osimo</a:t>
            </a:r>
            <a:r>
              <a:rPr lang="it-IT" dirty="0"/>
              <a:t> e </a:t>
            </a:r>
            <a:r>
              <a:rPr lang="it-IT" b="1" dirty="0"/>
              <a:t>Arcigay Ancona</a:t>
            </a:r>
            <a:r>
              <a:rPr lang="it-IT" dirty="0"/>
              <a:t>.</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valerio.dibuono\Desktop\MST\check point.jpg"/>
          <p:cNvPicPr>
            <a:picLocks noGrp="1" noChangeAspect="1" noChangeArrowheads="1"/>
          </p:cNvPicPr>
          <p:nvPr>
            <p:ph idx="1"/>
          </p:nvPr>
        </p:nvPicPr>
        <p:blipFill>
          <a:blip r:embed="rId2" cstate="print"/>
          <a:srcRect/>
          <a:stretch>
            <a:fillRect/>
          </a:stretch>
        </p:blipFill>
        <p:spPr bwMode="auto">
          <a:xfrm>
            <a:off x="2837655" y="335366"/>
            <a:ext cx="6148138" cy="6143503"/>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srcRect/>
          <a:stretch>
            <a:fillRect/>
          </a:stretch>
        </p:blipFill>
        <p:spPr bwMode="auto">
          <a:xfrm>
            <a:off x="1032692" y="1717341"/>
            <a:ext cx="3292679" cy="4351338"/>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3058026" y="356937"/>
            <a:ext cx="6172200" cy="1066800"/>
          </a:xfrm>
          <a:prstGeom prst="rect">
            <a:avLst/>
          </a:prstGeom>
          <a:noFill/>
          <a:ln w="9525">
            <a:noFill/>
            <a:miter lim="800000"/>
            <a:headEnd/>
            <a:tailEnd/>
          </a:ln>
        </p:spPr>
      </p:pic>
      <p:sp>
        <p:nvSpPr>
          <p:cNvPr id="6" name="Rettangolo 5"/>
          <p:cNvSpPr/>
          <p:nvPr/>
        </p:nvSpPr>
        <p:spPr>
          <a:xfrm>
            <a:off x="4684295" y="2317356"/>
            <a:ext cx="6541168" cy="2352952"/>
          </a:xfrm>
          <a:prstGeom prst="rect">
            <a:avLst/>
          </a:prstGeom>
        </p:spPr>
        <p:txBody>
          <a:bodyPr wrap="square">
            <a:spAutoFit/>
          </a:bodyPr>
          <a:lstStyle/>
          <a:p>
            <a:pPr algn="just">
              <a:lnSpc>
                <a:spcPct val="150000"/>
              </a:lnSpc>
            </a:pPr>
            <a:r>
              <a:rPr lang="it-IT" sz="2000" i="1" dirty="0"/>
              <a:t>Trasferire agli studenti e alle studentesse una visione positiva della sessualità, che includa e valorizzi le diversità individuali e che al contempo promuova la prevenzione dei rischi intesa come senso di responsabilità verso il proprio e altrui benessere affettivo e sessuale.</a:t>
            </a:r>
            <a:endParaRPr lang="it-IT" sz="20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able"/>
          <p:cNvPicPr>
            <a:picLocks noGrp="1" noChangeAspect="1"/>
          </p:cNvPicPr>
          <p:nvPr>
            <p:ph idx="1"/>
          </p:nvPr>
        </p:nvPicPr>
        <p:blipFill>
          <a:blip r:embed="rId2" cstate="print"/>
          <a:stretch>
            <a:fillRect/>
          </a:stretch>
        </p:blipFill>
        <p:spPr>
          <a:xfrm>
            <a:off x="2641487" y="1858829"/>
            <a:ext cx="7329439" cy="4740049"/>
          </a:xfrm>
          <a:prstGeom prst="rect">
            <a:avLst/>
          </a:prstGeom>
        </p:spPr>
      </p:pic>
      <p:sp>
        <p:nvSpPr>
          <p:cNvPr id="3" name="Titolo 1">
            <a:extLst>
              <a:ext uri="{FF2B5EF4-FFF2-40B4-BE49-F238E27FC236}">
                <a16:creationId xmlns:a16="http://schemas.microsoft.com/office/drawing/2014/main" xmlns="" id="{1D541382-C555-FC66-CF84-17D07D4CE9CD}"/>
              </a:ext>
            </a:extLst>
          </p:cNvPr>
          <p:cNvSpPr>
            <a:spLocks noGrp="1"/>
          </p:cNvSpPr>
          <p:nvPr>
            <p:ph type="title"/>
          </p:nvPr>
        </p:nvSpPr>
        <p:spPr>
          <a:xfrm>
            <a:off x="838200" y="365125"/>
            <a:ext cx="10515600" cy="1325563"/>
          </a:xfrm>
        </p:spPr>
        <p:txBody>
          <a:bodyPr/>
          <a:lstStyle/>
          <a:p>
            <a:pPr algn="ctr"/>
            <a:r>
              <a:rPr lang="it-IT" dirty="0">
                <a:solidFill>
                  <a:schemeClr val="accent1">
                    <a:lumMod val="76000"/>
                  </a:schemeClr>
                </a:solidFill>
                <a:latin typeface="Harrington"/>
              </a:rPr>
              <a:t>GRAZIE</a:t>
            </a:r>
          </a:p>
        </p:txBody>
      </p:sp>
    </p:spTree>
    <p:extLst>
      <p:ext uri="{BB962C8B-B14F-4D97-AF65-F5344CB8AC3E}">
        <p14:creationId xmlns:p14="http://schemas.microsoft.com/office/powerpoint/2010/main" xmlns="" val="3515264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7517" y="415636"/>
            <a:ext cx="10949049" cy="6293922"/>
          </a:xfrm>
        </p:spPr>
        <p:txBody>
          <a:bodyPr>
            <a:normAutofit fontScale="40000" lnSpcReduction="20000"/>
          </a:bodyPr>
          <a:lstStyle/>
          <a:p>
            <a:pPr marL="0" indent="0">
              <a:buNone/>
            </a:pPr>
            <a:r>
              <a:rPr lang="it-IT" sz="9000" dirty="0"/>
              <a:t>Attualmente sono noti più di 30 diversi batteri, virus e parassiti che vengono trasmessi per contatto sessuale</a:t>
            </a:r>
          </a:p>
          <a:p>
            <a:pPr marL="0" indent="0">
              <a:buNone/>
            </a:pPr>
            <a:endParaRPr lang="it-IT" b="1" dirty="0"/>
          </a:p>
          <a:p>
            <a:pPr marL="0" indent="0">
              <a:buNone/>
            </a:pPr>
            <a:r>
              <a:rPr lang="it-IT" sz="3000" b="1" dirty="0"/>
              <a:t>Principali </a:t>
            </a:r>
            <a:r>
              <a:rPr lang="it-IT" sz="3000" b="1" dirty="0" err="1"/>
              <a:t>Ist</a:t>
            </a:r>
            <a:r>
              <a:rPr lang="it-IT" sz="3000" b="1" dirty="0"/>
              <a:t> causate da batteri</a:t>
            </a:r>
            <a:endParaRPr lang="it-IT" sz="3000" dirty="0"/>
          </a:p>
          <a:p>
            <a:pPr lvl="0"/>
            <a:r>
              <a:rPr lang="it-IT" dirty="0"/>
              <a:t>Infezione da clamidia (</a:t>
            </a:r>
            <a:r>
              <a:rPr lang="it-IT" i="1" dirty="0" err="1"/>
              <a:t>Chlamydia</a:t>
            </a:r>
            <a:r>
              <a:rPr lang="it-IT" i="1" dirty="0"/>
              <a:t> </a:t>
            </a:r>
            <a:r>
              <a:rPr lang="it-IT" i="1" dirty="0" err="1"/>
              <a:t>trachomatis</a:t>
            </a:r>
            <a:r>
              <a:rPr lang="it-IT" dirty="0"/>
              <a:t>, compresi i sierotipi L1, L2, L3 responsabili del Linfogranuloma venereo)</a:t>
            </a:r>
          </a:p>
          <a:p>
            <a:pPr lvl="0"/>
            <a:r>
              <a:rPr lang="it-IT" u="sng" dirty="0">
                <a:hlinkClick r:id="rId3"/>
              </a:rPr>
              <a:t>Gonorrea</a:t>
            </a:r>
            <a:r>
              <a:rPr lang="it-IT" dirty="0"/>
              <a:t> (</a:t>
            </a:r>
            <a:r>
              <a:rPr lang="it-IT" i="1" dirty="0"/>
              <a:t>Neisseria </a:t>
            </a:r>
            <a:r>
              <a:rPr lang="it-IT" i="1" dirty="0" err="1"/>
              <a:t>gonorrhoeae</a:t>
            </a:r>
            <a:r>
              <a:rPr lang="it-IT" dirty="0"/>
              <a:t>)</a:t>
            </a:r>
          </a:p>
          <a:p>
            <a:pPr lvl="0"/>
            <a:r>
              <a:rPr lang="it-IT" u="sng" dirty="0">
                <a:hlinkClick r:id="rId4"/>
              </a:rPr>
              <a:t>Sifilide</a:t>
            </a:r>
            <a:r>
              <a:rPr lang="it-IT" dirty="0"/>
              <a:t> (</a:t>
            </a:r>
            <a:r>
              <a:rPr lang="it-IT" i="1" dirty="0"/>
              <a:t>Treponema </a:t>
            </a:r>
            <a:r>
              <a:rPr lang="it-IT" i="1" dirty="0" err="1"/>
              <a:t>pallidum</a:t>
            </a:r>
            <a:r>
              <a:rPr lang="it-IT" dirty="0"/>
              <a:t>)</a:t>
            </a:r>
          </a:p>
          <a:p>
            <a:pPr lvl="0"/>
            <a:r>
              <a:rPr lang="it-IT" dirty="0"/>
              <a:t>Ulcera venerea o cancroide (</a:t>
            </a:r>
            <a:r>
              <a:rPr lang="it-IT" i="1" dirty="0" err="1"/>
              <a:t>Haemophilus</a:t>
            </a:r>
            <a:r>
              <a:rPr lang="it-IT" i="1" dirty="0"/>
              <a:t> </a:t>
            </a:r>
            <a:r>
              <a:rPr lang="it-IT" i="1" dirty="0" err="1"/>
              <a:t>ducreyi</a:t>
            </a:r>
            <a:r>
              <a:rPr lang="it-IT" dirty="0"/>
              <a:t>)</a:t>
            </a:r>
          </a:p>
          <a:p>
            <a:pPr lvl="0"/>
            <a:r>
              <a:rPr lang="it-IT" dirty="0" err="1"/>
              <a:t>Donovanosi</a:t>
            </a:r>
            <a:r>
              <a:rPr lang="it-IT" dirty="0"/>
              <a:t> o Granuloma inguinale (</a:t>
            </a:r>
            <a:r>
              <a:rPr lang="it-IT" i="1" dirty="0" err="1"/>
              <a:t>Klebsiella</a:t>
            </a:r>
            <a:r>
              <a:rPr lang="it-IT" i="1" dirty="0"/>
              <a:t> </a:t>
            </a:r>
            <a:r>
              <a:rPr lang="it-IT" i="1" dirty="0" err="1"/>
              <a:t>granulomatis</a:t>
            </a:r>
            <a:r>
              <a:rPr lang="it-IT" dirty="0"/>
              <a:t>)</a:t>
            </a:r>
          </a:p>
          <a:p>
            <a:pPr lvl="0"/>
            <a:r>
              <a:rPr lang="it-IT" dirty="0"/>
              <a:t>Infezioni batteriche non gonococciche e non clamidiali (</a:t>
            </a:r>
            <a:r>
              <a:rPr lang="it-IT" i="1" dirty="0" err="1"/>
              <a:t>Gardnerella</a:t>
            </a:r>
            <a:r>
              <a:rPr lang="it-IT" i="1" dirty="0"/>
              <a:t> </a:t>
            </a:r>
            <a:r>
              <a:rPr lang="it-IT" i="1" dirty="0" err="1"/>
              <a:t>vaginalis</a:t>
            </a:r>
            <a:r>
              <a:rPr lang="it-IT" dirty="0"/>
              <a:t>, </a:t>
            </a:r>
            <a:r>
              <a:rPr lang="it-IT" i="1" dirty="0" err="1"/>
              <a:t>Mycoplasma</a:t>
            </a:r>
            <a:r>
              <a:rPr lang="it-IT" i="1" dirty="0"/>
              <a:t> </a:t>
            </a:r>
            <a:r>
              <a:rPr lang="it-IT" i="1" dirty="0" err="1"/>
              <a:t>genitalium</a:t>
            </a:r>
            <a:r>
              <a:rPr lang="it-IT" dirty="0"/>
              <a:t>, </a:t>
            </a:r>
            <a:r>
              <a:rPr lang="it-IT" i="1" dirty="0" err="1"/>
              <a:t>Mycoplasma</a:t>
            </a:r>
            <a:r>
              <a:rPr lang="it-IT" i="1" dirty="0"/>
              <a:t> </a:t>
            </a:r>
            <a:r>
              <a:rPr lang="it-IT" i="1" dirty="0" err="1"/>
              <a:t>hominis</a:t>
            </a:r>
            <a:r>
              <a:rPr lang="it-IT" dirty="0"/>
              <a:t>, </a:t>
            </a:r>
            <a:r>
              <a:rPr lang="it-IT" i="1" dirty="0" err="1"/>
              <a:t>Ureaplasma</a:t>
            </a:r>
            <a:r>
              <a:rPr lang="it-IT" i="1" dirty="0"/>
              <a:t> </a:t>
            </a:r>
            <a:r>
              <a:rPr lang="it-IT" i="1" dirty="0" err="1"/>
              <a:t>urealyticum</a:t>
            </a:r>
            <a:r>
              <a:rPr lang="it-IT" dirty="0"/>
              <a:t>, </a:t>
            </a:r>
            <a:r>
              <a:rPr lang="it-IT" i="1" dirty="0"/>
              <a:t>Streptococco di gruppo B</a:t>
            </a:r>
            <a:r>
              <a:rPr lang="it-IT" dirty="0"/>
              <a:t>).</a:t>
            </a:r>
          </a:p>
          <a:p>
            <a:pPr marL="0" indent="0">
              <a:buNone/>
            </a:pPr>
            <a:r>
              <a:rPr lang="it-IT" sz="3000" b="1" dirty="0"/>
              <a:t>Principali </a:t>
            </a:r>
            <a:r>
              <a:rPr lang="it-IT" sz="3000" b="1" dirty="0" err="1"/>
              <a:t>Ist</a:t>
            </a:r>
            <a:r>
              <a:rPr lang="it-IT" sz="3000" b="1" dirty="0"/>
              <a:t> causate da virus</a:t>
            </a:r>
            <a:endParaRPr lang="it-IT" sz="3000" dirty="0"/>
          </a:p>
          <a:p>
            <a:pPr lvl="0"/>
            <a:r>
              <a:rPr lang="it-IT" u="sng" dirty="0">
                <a:hlinkClick r:id="rId5"/>
              </a:rPr>
              <a:t>Infezione da </a:t>
            </a:r>
            <a:r>
              <a:rPr lang="it-IT" u="sng" dirty="0" err="1">
                <a:hlinkClick r:id="rId5"/>
              </a:rPr>
              <a:t>Hiv</a:t>
            </a:r>
            <a:r>
              <a:rPr lang="it-IT" dirty="0"/>
              <a:t> (Virus dell’immunodeficienza umana)</a:t>
            </a:r>
          </a:p>
          <a:p>
            <a:pPr lvl="0"/>
            <a:r>
              <a:rPr lang="it-IT" u="sng" dirty="0">
                <a:hlinkClick r:id="rId6"/>
              </a:rPr>
              <a:t>Herpes genitale</a:t>
            </a:r>
            <a:r>
              <a:rPr lang="it-IT" dirty="0"/>
              <a:t> (Herpes simplex virus di tipo 2 e di tipo 1)</a:t>
            </a:r>
          </a:p>
          <a:p>
            <a:pPr lvl="0"/>
            <a:r>
              <a:rPr lang="it-IT" dirty="0"/>
              <a:t>Condilomi ano-genitali (</a:t>
            </a:r>
            <a:r>
              <a:rPr lang="it-IT" u="sng" dirty="0" err="1">
                <a:hlinkClick r:id="rId7"/>
              </a:rPr>
              <a:t>Papillomavirus</a:t>
            </a:r>
            <a:r>
              <a:rPr lang="it-IT" u="sng" dirty="0">
                <a:hlinkClick r:id="rId7"/>
              </a:rPr>
              <a:t> umano</a:t>
            </a:r>
            <a:r>
              <a:rPr lang="it-IT" dirty="0"/>
              <a:t> - HPV)</a:t>
            </a:r>
          </a:p>
          <a:p>
            <a:pPr lvl="0"/>
            <a:r>
              <a:rPr lang="it-IT" u="sng" dirty="0">
                <a:hlinkClick r:id="rId8"/>
              </a:rPr>
              <a:t>Epatite B</a:t>
            </a:r>
            <a:r>
              <a:rPr lang="it-IT" dirty="0"/>
              <a:t> (virus dell’epatite B - </a:t>
            </a:r>
            <a:r>
              <a:rPr lang="it-IT" dirty="0" err="1"/>
              <a:t>Hbv</a:t>
            </a:r>
            <a:r>
              <a:rPr lang="it-IT" dirty="0"/>
              <a:t>) e </a:t>
            </a:r>
            <a:r>
              <a:rPr lang="it-IT" u="sng" dirty="0">
                <a:hlinkClick r:id="rId9"/>
              </a:rPr>
              <a:t>Epatite C</a:t>
            </a:r>
            <a:r>
              <a:rPr lang="it-IT" dirty="0"/>
              <a:t> (virus dell’epatite C - </a:t>
            </a:r>
            <a:r>
              <a:rPr lang="it-IT" dirty="0" err="1"/>
              <a:t>Hcv</a:t>
            </a:r>
            <a:r>
              <a:rPr lang="it-IT" dirty="0"/>
              <a:t>), Epatite A</a:t>
            </a:r>
          </a:p>
          <a:p>
            <a:pPr lvl="0"/>
            <a:r>
              <a:rPr lang="it-IT" dirty="0"/>
              <a:t>Mollusco contagioso (</a:t>
            </a:r>
            <a:r>
              <a:rPr lang="it-IT" i="1" dirty="0" err="1"/>
              <a:t>Poxvirus</a:t>
            </a:r>
            <a:r>
              <a:rPr lang="it-IT" dirty="0"/>
              <a:t>)</a:t>
            </a:r>
          </a:p>
          <a:p>
            <a:pPr lvl="0"/>
            <a:r>
              <a:rPr lang="it-IT" u="sng" dirty="0">
                <a:hlinkClick r:id="rId10"/>
              </a:rPr>
              <a:t>Infezione da </a:t>
            </a:r>
            <a:r>
              <a:rPr lang="it-IT" u="sng" dirty="0" err="1">
                <a:hlinkClick r:id="rId10"/>
              </a:rPr>
              <a:t>cytomegalovirus</a:t>
            </a:r>
            <a:r>
              <a:rPr lang="it-IT" dirty="0"/>
              <a:t> (</a:t>
            </a:r>
            <a:r>
              <a:rPr lang="it-IT" i="1" dirty="0" err="1"/>
              <a:t>Cytomegalovirus</a:t>
            </a:r>
            <a:r>
              <a:rPr lang="it-IT" dirty="0"/>
              <a:t>)</a:t>
            </a:r>
          </a:p>
          <a:p>
            <a:pPr marL="0" indent="0">
              <a:buNone/>
            </a:pPr>
            <a:r>
              <a:rPr lang="it-IT" sz="3000" b="1" dirty="0"/>
              <a:t>Principali </a:t>
            </a:r>
            <a:r>
              <a:rPr lang="it-IT" sz="3000" b="1" dirty="0" err="1"/>
              <a:t>Ist</a:t>
            </a:r>
            <a:r>
              <a:rPr lang="it-IT" sz="3000" b="1" dirty="0"/>
              <a:t> causate da Protozoi</a:t>
            </a:r>
            <a:endParaRPr lang="it-IT" sz="3000" dirty="0"/>
          </a:p>
          <a:p>
            <a:pPr lvl="0"/>
            <a:r>
              <a:rPr lang="it-IT" u="sng" dirty="0">
                <a:hlinkClick r:id="rId11"/>
              </a:rPr>
              <a:t>Infezione da trichomonas</a:t>
            </a:r>
            <a:r>
              <a:rPr lang="it-IT" dirty="0"/>
              <a:t> (</a:t>
            </a:r>
            <a:r>
              <a:rPr lang="it-IT" i="1" dirty="0"/>
              <a:t>Trichomonas </a:t>
            </a:r>
            <a:r>
              <a:rPr lang="it-IT" i="1" dirty="0" err="1"/>
              <a:t>vaginalis</a:t>
            </a:r>
            <a:r>
              <a:rPr lang="it-IT" dirty="0"/>
              <a:t>) </a:t>
            </a:r>
          </a:p>
          <a:p>
            <a:pPr marL="0" indent="0">
              <a:buNone/>
            </a:pPr>
            <a:r>
              <a:rPr lang="it-IT" sz="3000" b="1" dirty="0"/>
              <a:t>Principali </a:t>
            </a:r>
            <a:r>
              <a:rPr lang="it-IT" sz="3000" b="1" dirty="0" err="1"/>
              <a:t>Ist</a:t>
            </a:r>
            <a:r>
              <a:rPr lang="it-IT" sz="3000" b="1" dirty="0"/>
              <a:t> causate da Parassiti</a:t>
            </a:r>
            <a:endParaRPr lang="it-IT" sz="3000" dirty="0"/>
          </a:p>
          <a:p>
            <a:pPr lvl="0"/>
            <a:r>
              <a:rPr lang="it-IT" dirty="0"/>
              <a:t>Pediculosi del pube (</a:t>
            </a:r>
            <a:r>
              <a:rPr lang="it-IT" i="1" dirty="0" err="1"/>
              <a:t>Phtirus</a:t>
            </a:r>
            <a:r>
              <a:rPr lang="it-IT" i="1" dirty="0"/>
              <a:t> </a:t>
            </a:r>
            <a:r>
              <a:rPr lang="it-IT" i="1" dirty="0" err="1"/>
              <a:t>pubis</a:t>
            </a:r>
            <a:r>
              <a:rPr lang="it-IT" dirty="0"/>
              <a:t>)</a:t>
            </a:r>
          </a:p>
          <a:p>
            <a:pPr lvl="0"/>
            <a:r>
              <a:rPr lang="it-IT" dirty="0"/>
              <a:t>Scabbia (</a:t>
            </a:r>
            <a:r>
              <a:rPr lang="it-IT" i="1" dirty="0" err="1"/>
              <a:t>Sarcoptes</a:t>
            </a:r>
            <a:r>
              <a:rPr lang="it-IT" i="1" dirty="0"/>
              <a:t> </a:t>
            </a:r>
            <a:r>
              <a:rPr lang="it-IT" i="1" dirty="0" err="1"/>
              <a:t>scabiei</a:t>
            </a:r>
            <a:r>
              <a:rPr lang="it-IT" dirty="0"/>
              <a:t>)</a:t>
            </a:r>
          </a:p>
        </p:txBody>
      </p:sp>
    </p:spTree>
    <p:extLst>
      <p:ext uri="{BB962C8B-B14F-4D97-AF65-F5344CB8AC3E}">
        <p14:creationId xmlns:p14="http://schemas.microsoft.com/office/powerpoint/2010/main" xmlns="" val="708151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1026" name="Picture 2"/>
          <p:cNvPicPr>
            <a:picLocks noGrp="1" noChangeAspect="1" noChangeArrowheads="1"/>
          </p:cNvPicPr>
          <p:nvPr>
            <p:ph idx="1"/>
          </p:nvPr>
        </p:nvPicPr>
        <p:blipFill>
          <a:blip r:embed="rId2" cstate="print"/>
          <a:srcRect/>
          <a:stretch>
            <a:fillRect/>
          </a:stretch>
        </p:blipFill>
        <p:spPr bwMode="auto">
          <a:xfrm>
            <a:off x="1677959" y="237507"/>
            <a:ext cx="8819828" cy="619025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38200" y="997527"/>
            <a:ext cx="10515600" cy="5179436"/>
          </a:xfrm>
        </p:spPr>
        <p:txBody>
          <a:bodyPr vert="horz" lIns="91440" tIns="45720" rIns="91440" bIns="45720" rtlCol="0" anchor="t">
            <a:normAutofit/>
          </a:bodyPr>
          <a:lstStyle/>
          <a:p>
            <a:endParaRPr lang="it-IT" dirty="0">
              <a:ea typeface="Calibri"/>
              <a:cs typeface="Calibri"/>
            </a:endParaRPr>
          </a:p>
          <a:p>
            <a:r>
              <a:rPr lang="it-IT" dirty="0"/>
              <a:t>Più di 290 milioni di donne presentano un'infezione da </a:t>
            </a:r>
            <a:r>
              <a:rPr lang="it-IT" dirty="0">
                <a:hlinkClick r:id="rId2"/>
              </a:rPr>
              <a:t>papillomavirus umano</a:t>
            </a:r>
            <a:r>
              <a:rPr lang="it-IT" dirty="0"/>
              <a:t> (HPV). Si stima che nel 2020 siano stati diagnosticati circa 604.000 casi di cancro cervicale tra le donne in tutto il mondo, la maggior parte dei quali è legata all'infezione da papillomavirus umano ad alto rischio</a:t>
            </a:r>
          </a:p>
          <a:p>
            <a:pPr>
              <a:buNone/>
            </a:pPr>
            <a:endParaRPr lang="it-IT" dirty="0"/>
          </a:p>
          <a:p>
            <a:r>
              <a:rPr lang="it-IT" dirty="0"/>
              <a:t>Si stima che nel 2016 quasi</a:t>
            </a:r>
            <a:r>
              <a:rPr lang="it-IT" b="1" dirty="0"/>
              <a:t> 1 milione di donne in gravidanza siano state infettate dalla sifilide</a:t>
            </a:r>
            <a:r>
              <a:rPr lang="it-IT" dirty="0"/>
              <a:t>, con oltre 350.000 esiti avversi alla nascita, inclusi 200.000 nati morti e morti neonatali</a:t>
            </a:r>
          </a:p>
          <a:p>
            <a:pPr>
              <a:buNone/>
            </a:pPr>
            <a:endParaRPr lang="it-IT" dirty="0"/>
          </a:p>
        </p:txBody>
      </p:sp>
    </p:spTree>
    <p:extLst>
      <p:ext uri="{BB962C8B-B14F-4D97-AF65-F5344CB8AC3E}">
        <p14:creationId xmlns:p14="http://schemas.microsoft.com/office/powerpoint/2010/main" xmlns="" val="2684323416"/>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5379</TotalTime>
  <Words>6183</Words>
  <Application>Microsoft Office PowerPoint</Application>
  <PresentationFormat>Personalizzato</PresentationFormat>
  <Paragraphs>402</Paragraphs>
  <Slides>66</Slides>
  <Notes>17</Notes>
  <HiddenSlides>0</HiddenSlides>
  <MMClips>0</MMClips>
  <ScaleCrop>false</ScaleCrop>
  <HeadingPairs>
    <vt:vector size="4" baseType="variant">
      <vt:variant>
        <vt:lpstr>Tema</vt:lpstr>
      </vt:variant>
      <vt:variant>
        <vt:i4>1</vt:i4>
      </vt:variant>
      <vt:variant>
        <vt:lpstr>Titoli diapositive</vt:lpstr>
      </vt:variant>
      <vt:variant>
        <vt:i4>66</vt:i4>
      </vt:variant>
    </vt:vector>
  </HeadingPairs>
  <TitlesOfParts>
    <vt:vector size="67" baseType="lpstr">
      <vt:lpstr>Tema di Office</vt:lpstr>
      <vt:lpstr>Diapositiva 1</vt:lpstr>
      <vt:lpstr>DEFINIZIONE</vt:lpstr>
      <vt:lpstr>Diapositiva 3</vt:lpstr>
      <vt:lpstr>EPIDEMIOLOGIA </vt:lpstr>
      <vt:lpstr>REPORT ECDC </vt:lpstr>
      <vt:lpstr>Diapositiva 6</vt:lpstr>
      <vt:lpstr>Diapositiva 7</vt:lpstr>
      <vt:lpstr>Diapositiva 8</vt:lpstr>
      <vt:lpstr>Diapositiva 9</vt:lpstr>
      <vt:lpstr>COMPLICANZE</vt:lpstr>
      <vt:lpstr>SALUTE  SESSUALE E RIPRODUTTIVA </vt:lpstr>
      <vt:lpstr>Diapositiva 12</vt:lpstr>
      <vt:lpstr>SESSUALITA’ </vt:lpstr>
      <vt:lpstr>DIRITTI SESSUALI</vt:lpstr>
      <vt:lpstr>SALUTE  SESSUALE E RIPRODUTTIVA </vt:lpstr>
      <vt:lpstr>Diapositiva 16</vt:lpstr>
      <vt:lpstr>TERAPIE</vt:lpstr>
      <vt:lpstr>Diapositiva 18</vt:lpstr>
      <vt:lpstr>PREVENZIONE</vt:lpstr>
      <vt:lpstr>Diapositiva 20</vt:lpstr>
      <vt:lpstr>Diapositiva 21</vt:lpstr>
      <vt:lpstr>Diapositiva 22</vt:lpstr>
      <vt:lpstr>Diapositiva 23</vt:lpstr>
      <vt:lpstr>Diapositiva 24</vt:lpstr>
      <vt:lpstr>Diapositiva 25</vt:lpstr>
      <vt:lpstr>Accesso ai servizi di salute sessuale </vt:lpstr>
      <vt:lpstr>Indirizzare gli interventi a gruppi con maggiori esigenze di salute sessuale o di accesso </vt:lpstr>
      <vt:lpstr>Gruppi con maggiori esigenze di salute sessuale  </vt:lpstr>
      <vt:lpstr>Erogazione e valutazione di interventi per ridurre la trasmissione di IST </vt:lpstr>
      <vt:lpstr>Approccio sex-positive </vt:lpstr>
      <vt:lpstr>Migliorare l'adozione e aumentare la frequenza dei test per le IST </vt:lpstr>
      <vt:lpstr>Notifica ai partner </vt:lpstr>
      <vt:lpstr>Vaccinazione contro l'HPV e l'epatite A e B in gay, bisessuali e altri uomini che hanno rapporti sessuali con uomini </vt:lpstr>
      <vt:lpstr>Sensibilizzazione alla profilassi pre-esposizione per l'HIV </vt:lpstr>
      <vt:lpstr>PROFILASSI PRE-ESPOSIZIONE (PrEP)</vt:lpstr>
      <vt:lpstr>PROFILASSI PRE-ESPOSIZIONE (PrEP)</vt:lpstr>
      <vt:lpstr>PROFILASSI PRE-ESPOSIZIONE (PrEP)</vt:lpstr>
      <vt:lpstr>Diapositiva 38</vt:lpstr>
      <vt:lpstr>Diapositiva 39</vt:lpstr>
      <vt:lpstr>METODI   BARRIERA</vt:lpstr>
      <vt:lpstr>INTERVENTI  PER PROMUOVERE I METODI BARRIERA</vt:lpstr>
      <vt:lpstr>Educazione alla sessualità</vt:lpstr>
      <vt:lpstr>Diapositiva 43</vt:lpstr>
      <vt:lpstr>Rapporto "ISTISAN 23/22 - Educare alla sessualità nelle scuole italiane"</vt:lpstr>
      <vt:lpstr>Diapositiva 45</vt:lpstr>
      <vt:lpstr>VACCINAZIONI</vt:lpstr>
      <vt:lpstr>HPV (Papillomavirus)</vt:lpstr>
      <vt:lpstr>Diapositiva 48</vt:lpstr>
      <vt:lpstr>Diapositiva 49</vt:lpstr>
      <vt:lpstr>Diapositiva 50</vt:lpstr>
      <vt:lpstr>EPATITE B (HBV)</vt:lpstr>
      <vt:lpstr>EPATITE A (HAV)</vt:lpstr>
      <vt:lpstr>MPOX</vt:lpstr>
      <vt:lpstr>CIRCOLARE del Ministero della Salute n. 3951 (10.2.25) Aggiornamento delle indicazioni sulla strategia vaccinale contro Mpox </vt:lpstr>
      <vt:lpstr>Diapositiva 55</vt:lpstr>
      <vt:lpstr>MENINGOCOCCO B (EFFETTO SU NEISSERIA GONORREAE)</vt:lpstr>
      <vt:lpstr>Diapositiva 57</vt:lpstr>
      <vt:lpstr>Diapositiva 58</vt:lpstr>
      <vt:lpstr>Diapositiva 59</vt:lpstr>
      <vt:lpstr>Diapositiva 60</vt:lpstr>
      <vt:lpstr>Diapositiva 61</vt:lpstr>
      <vt:lpstr>Diapositiva 62</vt:lpstr>
      <vt:lpstr>Diapositiva 63</vt:lpstr>
      <vt:lpstr>Diapositiva 64</vt:lpstr>
      <vt:lpstr>Diapositiva 65</vt:lpstr>
      <vt:lpstr>GRAZIE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Igiene Sanità Pubblica Macerata</dc:creator>
  <cp:lastModifiedBy>valerio.dibuono</cp:lastModifiedBy>
  <cp:revision>471</cp:revision>
  <dcterms:created xsi:type="dcterms:W3CDTF">2025-03-10T08:36:29Z</dcterms:created>
  <dcterms:modified xsi:type="dcterms:W3CDTF">2025-05-14T11:45:30Z</dcterms:modified>
</cp:coreProperties>
</file>